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3"/>
  </p:notesMasterIdLst>
  <p:handoutMasterIdLst>
    <p:handoutMasterId r:id="rId44"/>
  </p:handoutMasterIdLst>
  <p:sldIdLst>
    <p:sldId id="256" r:id="rId2"/>
    <p:sldId id="260" r:id="rId3"/>
    <p:sldId id="262" r:id="rId4"/>
    <p:sldId id="258" r:id="rId5"/>
    <p:sldId id="259" r:id="rId6"/>
    <p:sldId id="261" r:id="rId7"/>
    <p:sldId id="263" r:id="rId8"/>
    <p:sldId id="266" r:id="rId9"/>
    <p:sldId id="264" r:id="rId10"/>
    <p:sldId id="271" r:id="rId11"/>
    <p:sldId id="265" r:id="rId12"/>
    <p:sldId id="267" r:id="rId13"/>
    <p:sldId id="268" r:id="rId14"/>
    <p:sldId id="269" r:id="rId15"/>
    <p:sldId id="273" r:id="rId16"/>
    <p:sldId id="274" r:id="rId17"/>
    <p:sldId id="278" r:id="rId18"/>
    <p:sldId id="279" r:id="rId19"/>
    <p:sldId id="280" r:id="rId20"/>
    <p:sldId id="281" r:id="rId21"/>
    <p:sldId id="295" r:id="rId22"/>
    <p:sldId id="301" r:id="rId23"/>
    <p:sldId id="302" r:id="rId24"/>
    <p:sldId id="303" r:id="rId25"/>
    <p:sldId id="304" r:id="rId26"/>
    <p:sldId id="270" r:id="rId27"/>
    <p:sldId id="305" r:id="rId28"/>
    <p:sldId id="306" r:id="rId29"/>
    <p:sldId id="307" r:id="rId30"/>
    <p:sldId id="282" r:id="rId31"/>
    <p:sldId id="283" r:id="rId32"/>
    <p:sldId id="296" r:id="rId33"/>
    <p:sldId id="299" r:id="rId34"/>
    <p:sldId id="300" r:id="rId35"/>
    <p:sldId id="297" r:id="rId36"/>
    <p:sldId id="298" r:id="rId37"/>
    <p:sldId id="308" r:id="rId38"/>
    <p:sldId id="291" r:id="rId39"/>
    <p:sldId id="292" r:id="rId40"/>
    <p:sldId id="293" r:id="rId41"/>
    <p:sldId id="294" r:id="rId4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1348"/>
    <p:restoredTop sz="94628"/>
  </p:normalViewPr>
  <p:slideViewPr>
    <p:cSldViewPr snapToGrid="0" snapToObjects="1">
      <p:cViewPr varScale="1">
        <p:scale>
          <a:sx n="110" d="100"/>
          <a:sy n="110" d="100"/>
        </p:scale>
        <p:origin x="192" y="37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AE31E9D-5B34-1546-B141-954226D32F1A}" type="datetimeFigureOut">
              <a:rPr lang="en-US" smtClean="0"/>
              <a:t>2/8/26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1302299-D36F-3442-BB80-AB4F8F515B41}" type="slidenum">
              <a:rPr lang="en-US" smtClean="0"/>
              <a:t>‹#›</a:t>
            </a:fld>
            <a:endParaRPr lang="en-US"/>
          </a:p>
        </p:txBody>
      </p:sp>
    </p:spTree>
    <p:extLst>
      <p:ext uri="{BB962C8B-B14F-4D97-AF65-F5344CB8AC3E}">
        <p14:creationId xmlns:p14="http://schemas.microsoft.com/office/powerpoint/2010/main" val="155812177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C3A7A41-DBE2-9143-8769-BBDC5922E0A4}" type="datetimeFigureOut">
              <a:rPr lang="en-US" smtClean="0"/>
              <a:t>2/8/26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605DCE6-E169-0749-A741-F1893B70B1BE}" type="slidenum">
              <a:rPr lang="en-US" smtClean="0"/>
              <a:t>‹#›</a:t>
            </a:fld>
            <a:endParaRPr lang="en-US"/>
          </a:p>
        </p:txBody>
      </p:sp>
    </p:spTree>
    <p:extLst>
      <p:ext uri="{BB962C8B-B14F-4D97-AF65-F5344CB8AC3E}">
        <p14:creationId xmlns:p14="http://schemas.microsoft.com/office/powerpoint/2010/main" val="355442819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p:spPr>
      </p:sp>
      <p:sp>
        <p:nvSpPr>
          <p:cNvPr id="1945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p>
        </p:txBody>
      </p:sp>
      <p:sp>
        <p:nvSpPr>
          <p:cNvPr id="19460" name="Slide Number Placeholder 3"/>
          <p:cNvSpPr>
            <a:spLocks noGrp="1"/>
          </p:cNvSpPr>
          <p:nvPr>
            <p:ph type="sldNum" sz="quarter" idx="5"/>
          </p:nvPr>
        </p:nvSpPr>
        <p:spPr bwMode="auto">
          <a:xfrm>
            <a:off x="3885051" y="8685856"/>
            <a:ext cx="2971382" cy="456570"/>
          </a:xfrm>
          <a:prstGeom prst="rect">
            <a:avLst/>
          </a:prstGeom>
          <a:noFill/>
          <a:ln>
            <a:miter lim="800000"/>
            <a:headEnd/>
            <a:tailEnd/>
          </a:ln>
        </p:spPr>
        <p:txBody>
          <a:bodyPr lIns="90498" tIns="45249" rIns="90498" bIns="45249"/>
          <a:lstStyle/>
          <a:p>
            <a:fld id="{E7F6139A-DAA2-CF4A-A00A-DCFAAB3FAFD2}" type="slidenum">
              <a:rPr lang="en-US"/>
              <a:pPr/>
              <a:t>38</a:t>
            </a:fld>
            <a:endParaRPr lang="en-US"/>
          </a:p>
        </p:txBody>
      </p:sp>
    </p:spTree>
    <p:extLst>
      <p:ext uri="{BB962C8B-B14F-4D97-AF65-F5344CB8AC3E}">
        <p14:creationId xmlns:p14="http://schemas.microsoft.com/office/powerpoint/2010/main" val="22207096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bwMode="auto">
          <a:xfrm>
            <a:off x="3885051" y="8685856"/>
            <a:ext cx="2971382" cy="456570"/>
          </a:xfrm>
          <a:prstGeom prst="rect">
            <a:avLst/>
          </a:prstGeom>
          <a:noFill/>
          <a:ln>
            <a:miter lim="800000"/>
            <a:headEnd/>
            <a:tailEnd/>
          </a:ln>
        </p:spPr>
        <p:txBody>
          <a:bodyPr lIns="90498" tIns="45249" rIns="90498" bIns="45249"/>
          <a:lstStyle/>
          <a:p>
            <a:fld id="{FCD24526-C83C-394C-907D-157179E9AA69}" type="slidenum">
              <a:rPr lang="en-US"/>
              <a:pPr/>
              <a:t>39</a:t>
            </a:fld>
            <a:endParaRPr lang="en-US"/>
          </a:p>
        </p:txBody>
      </p:sp>
      <p:sp>
        <p:nvSpPr>
          <p:cNvPr id="23555" name="Rectangle 2"/>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p:spPr>
      </p:sp>
      <p:sp>
        <p:nvSpPr>
          <p:cNvPr id="2355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buFont typeface="Symbol" charset="2"/>
              <a:buNone/>
            </a:pPr>
            <a:endParaRPr lang="en-US"/>
          </a:p>
        </p:txBody>
      </p:sp>
    </p:spTree>
    <p:extLst>
      <p:ext uri="{BB962C8B-B14F-4D97-AF65-F5344CB8AC3E}">
        <p14:creationId xmlns:p14="http://schemas.microsoft.com/office/powerpoint/2010/main" val="18267915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xfrm>
            <a:off x="590550" y="685800"/>
            <a:ext cx="5676900" cy="3429000"/>
          </a:xfrm>
          <a:noFill/>
          <a:ln>
            <a:solidFill>
              <a:srgbClr val="000000"/>
            </a:solidFill>
            <a:miter lim="800000"/>
            <a:headEnd/>
            <a:tailEnd/>
          </a:ln>
        </p:spPr>
      </p:sp>
      <p:sp>
        <p:nvSpPr>
          <p:cNvPr id="256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dirty="0"/>
          </a:p>
        </p:txBody>
      </p:sp>
      <p:sp>
        <p:nvSpPr>
          <p:cNvPr id="25604" name="Slide Number Placeholder 3"/>
          <p:cNvSpPr>
            <a:spLocks noGrp="1"/>
          </p:cNvSpPr>
          <p:nvPr>
            <p:ph type="sldNum" sz="quarter" idx="5"/>
          </p:nvPr>
        </p:nvSpPr>
        <p:spPr bwMode="auto">
          <a:xfrm>
            <a:off x="3885051" y="8685856"/>
            <a:ext cx="2971382" cy="456570"/>
          </a:xfrm>
          <a:prstGeom prst="rect">
            <a:avLst/>
          </a:prstGeom>
          <a:noFill/>
          <a:ln>
            <a:miter lim="800000"/>
            <a:headEnd/>
            <a:tailEnd/>
          </a:ln>
        </p:spPr>
        <p:txBody>
          <a:bodyPr lIns="90498" tIns="45249" rIns="90498" bIns="45249"/>
          <a:lstStyle/>
          <a:p>
            <a:fld id="{45A82B9C-4A10-DB46-983B-35E503B530BD}" type="slidenum">
              <a:rPr lang="en-US"/>
              <a:pPr/>
              <a:t>40</a:t>
            </a:fld>
            <a:endParaRPr lang="en-US"/>
          </a:p>
        </p:txBody>
      </p:sp>
    </p:spTree>
    <p:extLst>
      <p:ext uri="{BB962C8B-B14F-4D97-AF65-F5344CB8AC3E}">
        <p14:creationId xmlns:p14="http://schemas.microsoft.com/office/powerpoint/2010/main" val="7147324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bwMode="auto">
          <a:xfrm>
            <a:off x="3885051" y="8685856"/>
            <a:ext cx="2971382" cy="456570"/>
          </a:xfrm>
          <a:prstGeom prst="rect">
            <a:avLst/>
          </a:prstGeom>
          <a:noFill/>
          <a:ln>
            <a:miter lim="800000"/>
            <a:headEnd/>
            <a:tailEnd/>
          </a:ln>
        </p:spPr>
        <p:txBody>
          <a:bodyPr lIns="90498" tIns="45249" rIns="90498" bIns="45249"/>
          <a:lstStyle/>
          <a:p>
            <a:fld id="{0EAA1EE8-D02E-3F4C-AD51-2EBCD1599D6E}" type="slidenum">
              <a:rPr lang="en-US"/>
              <a:pPr/>
              <a:t>41</a:t>
            </a:fld>
            <a:endParaRPr lang="en-US"/>
          </a:p>
        </p:txBody>
      </p:sp>
      <p:sp>
        <p:nvSpPr>
          <p:cNvPr id="21507" name="Rectangle 2"/>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p:spPr>
      </p:sp>
      <p:sp>
        <p:nvSpPr>
          <p:cNvPr id="2150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US"/>
          </a:p>
        </p:txBody>
      </p:sp>
    </p:spTree>
    <p:extLst>
      <p:ext uri="{BB962C8B-B14F-4D97-AF65-F5344CB8AC3E}">
        <p14:creationId xmlns:p14="http://schemas.microsoft.com/office/powerpoint/2010/main" val="12360018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B3364FA-0B8C-F041-855A-99248277AF6B}" type="datetimeFigureOut">
              <a:rPr lang="en-US" smtClean="0"/>
              <a:t>2/8/26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687D6D-8B2D-EF41-9AB3-F9DEB11FC37D}" type="slidenum">
              <a:rPr lang="en-US" smtClean="0"/>
              <a:t>‹#›</a:t>
            </a:fld>
            <a:endParaRPr lang="en-US"/>
          </a:p>
        </p:txBody>
      </p:sp>
    </p:spTree>
    <p:extLst>
      <p:ext uri="{BB962C8B-B14F-4D97-AF65-F5344CB8AC3E}">
        <p14:creationId xmlns:p14="http://schemas.microsoft.com/office/powerpoint/2010/main" val="5289081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B3364FA-0B8C-F041-855A-99248277AF6B}" type="datetimeFigureOut">
              <a:rPr lang="en-US" smtClean="0"/>
              <a:t>2/8/26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687D6D-8B2D-EF41-9AB3-F9DEB11FC37D}" type="slidenum">
              <a:rPr lang="en-US" smtClean="0"/>
              <a:t>‹#›</a:t>
            </a:fld>
            <a:endParaRPr lang="en-US"/>
          </a:p>
        </p:txBody>
      </p:sp>
    </p:spTree>
    <p:extLst>
      <p:ext uri="{BB962C8B-B14F-4D97-AF65-F5344CB8AC3E}">
        <p14:creationId xmlns:p14="http://schemas.microsoft.com/office/powerpoint/2010/main" val="24450618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B3364FA-0B8C-F041-855A-99248277AF6B}" type="datetimeFigureOut">
              <a:rPr lang="en-US" smtClean="0"/>
              <a:t>2/8/26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687D6D-8B2D-EF41-9AB3-F9DEB11FC37D}" type="slidenum">
              <a:rPr lang="en-US" smtClean="0"/>
              <a:t>‹#›</a:t>
            </a:fld>
            <a:endParaRPr lang="en-US"/>
          </a:p>
        </p:txBody>
      </p:sp>
    </p:spTree>
    <p:extLst>
      <p:ext uri="{BB962C8B-B14F-4D97-AF65-F5344CB8AC3E}">
        <p14:creationId xmlns:p14="http://schemas.microsoft.com/office/powerpoint/2010/main" val="40701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B3364FA-0B8C-F041-855A-99248277AF6B}" type="datetimeFigureOut">
              <a:rPr lang="en-US" smtClean="0"/>
              <a:t>2/8/26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687D6D-8B2D-EF41-9AB3-F9DEB11FC37D}" type="slidenum">
              <a:rPr lang="en-US" smtClean="0"/>
              <a:t>‹#›</a:t>
            </a:fld>
            <a:endParaRPr lang="en-US"/>
          </a:p>
        </p:txBody>
      </p:sp>
    </p:spTree>
    <p:extLst>
      <p:ext uri="{BB962C8B-B14F-4D97-AF65-F5344CB8AC3E}">
        <p14:creationId xmlns:p14="http://schemas.microsoft.com/office/powerpoint/2010/main" val="26629976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B3364FA-0B8C-F041-855A-99248277AF6B}" type="datetimeFigureOut">
              <a:rPr lang="en-US" smtClean="0"/>
              <a:t>2/8/26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687D6D-8B2D-EF41-9AB3-F9DEB11FC37D}" type="slidenum">
              <a:rPr lang="en-US" smtClean="0"/>
              <a:t>‹#›</a:t>
            </a:fld>
            <a:endParaRPr lang="en-US"/>
          </a:p>
        </p:txBody>
      </p:sp>
    </p:spTree>
    <p:extLst>
      <p:ext uri="{BB962C8B-B14F-4D97-AF65-F5344CB8AC3E}">
        <p14:creationId xmlns:p14="http://schemas.microsoft.com/office/powerpoint/2010/main" val="30796529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B3364FA-0B8C-F041-855A-99248277AF6B}" type="datetimeFigureOut">
              <a:rPr lang="en-US" smtClean="0"/>
              <a:t>2/8/26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687D6D-8B2D-EF41-9AB3-F9DEB11FC37D}" type="slidenum">
              <a:rPr lang="en-US" smtClean="0"/>
              <a:t>‹#›</a:t>
            </a:fld>
            <a:endParaRPr lang="en-US"/>
          </a:p>
        </p:txBody>
      </p:sp>
    </p:spTree>
    <p:extLst>
      <p:ext uri="{BB962C8B-B14F-4D97-AF65-F5344CB8AC3E}">
        <p14:creationId xmlns:p14="http://schemas.microsoft.com/office/powerpoint/2010/main" val="26115890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B3364FA-0B8C-F041-855A-99248277AF6B}" type="datetimeFigureOut">
              <a:rPr lang="en-US" smtClean="0"/>
              <a:t>2/8/26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C687D6D-8B2D-EF41-9AB3-F9DEB11FC37D}" type="slidenum">
              <a:rPr lang="en-US" smtClean="0"/>
              <a:t>‹#›</a:t>
            </a:fld>
            <a:endParaRPr lang="en-US"/>
          </a:p>
        </p:txBody>
      </p:sp>
    </p:spTree>
    <p:extLst>
      <p:ext uri="{BB962C8B-B14F-4D97-AF65-F5344CB8AC3E}">
        <p14:creationId xmlns:p14="http://schemas.microsoft.com/office/powerpoint/2010/main" val="22147062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B3364FA-0B8C-F041-855A-99248277AF6B}" type="datetimeFigureOut">
              <a:rPr lang="en-US" smtClean="0"/>
              <a:t>2/8/26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C687D6D-8B2D-EF41-9AB3-F9DEB11FC37D}" type="slidenum">
              <a:rPr lang="en-US" smtClean="0"/>
              <a:t>‹#›</a:t>
            </a:fld>
            <a:endParaRPr lang="en-US"/>
          </a:p>
        </p:txBody>
      </p:sp>
    </p:spTree>
    <p:extLst>
      <p:ext uri="{BB962C8B-B14F-4D97-AF65-F5344CB8AC3E}">
        <p14:creationId xmlns:p14="http://schemas.microsoft.com/office/powerpoint/2010/main" val="14809392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B3364FA-0B8C-F041-855A-99248277AF6B}" type="datetimeFigureOut">
              <a:rPr lang="en-US" smtClean="0"/>
              <a:t>2/8/26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C687D6D-8B2D-EF41-9AB3-F9DEB11FC37D}" type="slidenum">
              <a:rPr lang="en-US" smtClean="0"/>
              <a:t>‹#›</a:t>
            </a:fld>
            <a:endParaRPr lang="en-US"/>
          </a:p>
        </p:txBody>
      </p:sp>
    </p:spTree>
    <p:extLst>
      <p:ext uri="{BB962C8B-B14F-4D97-AF65-F5344CB8AC3E}">
        <p14:creationId xmlns:p14="http://schemas.microsoft.com/office/powerpoint/2010/main" val="2494260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B3364FA-0B8C-F041-855A-99248277AF6B}" type="datetimeFigureOut">
              <a:rPr lang="en-US" smtClean="0"/>
              <a:t>2/8/26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687D6D-8B2D-EF41-9AB3-F9DEB11FC37D}" type="slidenum">
              <a:rPr lang="en-US" smtClean="0"/>
              <a:t>‹#›</a:t>
            </a:fld>
            <a:endParaRPr lang="en-US"/>
          </a:p>
        </p:txBody>
      </p:sp>
    </p:spTree>
    <p:extLst>
      <p:ext uri="{BB962C8B-B14F-4D97-AF65-F5344CB8AC3E}">
        <p14:creationId xmlns:p14="http://schemas.microsoft.com/office/powerpoint/2010/main" val="7285092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B3364FA-0B8C-F041-855A-99248277AF6B}" type="datetimeFigureOut">
              <a:rPr lang="en-US" smtClean="0"/>
              <a:t>2/8/26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687D6D-8B2D-EF41-9AB3-F9DEB11FC37D}" type="slidenum">
              <a:rPr lang="en-US" smtClean="0"/>
              <a:t>‹#›</a:t>
            </a:fld>
            <a:endParaRPr lang="en-US"/>
          </a:p>
        </p:txBody>
      </p:sp>
    </p:spTree>
    <p:extLst>
      <p:ext uri="{BB962C8B-B14F-4D97-AF65-F5344CB8AC3E}">
        <p14:creationId xmlns:p14="http://schemas.microsoft.com/office/powerpoint/2010/main" val="37960321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3364FA-0B8C-F041-855A-99248277AF6B}" type="datetimeFigureOut">
              <a:rPr lang="en-US" smtClean="0"/>
              <a:t>2/8/26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687D6D-8B2D-EF41-9AB3-F9DEB11FC37D}" type="slidenum">
              <a:rPr lang="en-US" smtClean="0"/>
              <a:t>‹#›</a:t>
            </a:fld>
            <a:endParaRPr lang="en-US"/>
          </a:p>
        </p:txBody>
      </p:sp>
    </p:spTree>
    <p:extLst>
      <p:ext uri="{BB962C8B-B14F-4D97-AF65-F5344CB8AC3E}">
        <p14:creationId xmlns:p14="http://schemas.microsoft.com/office/powerpoint/2010/main" val="10179054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jpg"/><Relationship Id="rId1" Type="http://schemas.openxmlformats.org/officeDocument/2006/relationships/slideLayout" Target="../slideLayouts/slideLayout2.xml"/><Relationship Id="rId4" Type="http://schemas.openxmlformats.org/officeDocument/2006/relationships/image" Target="../media/image48.jpg"/></Relationships>
</file>

<file path=ppt/slides/_rels/slide34.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3.jpg"/><Relationship Id="rId7" Type="http://schemas.openxmlformats.org/officeDocument/2006/relationships/image" Target="../media/image57.jpg"/><Relationship Id="rId2" Type="http://schemas.openxmlformats.org/officeDocument/2006/relationships/image" Target="../media/image52.jpg"/><Relationship Id="rId1" Type="http://schemas.openxmlformats.org/officeDocument/2006/relationships/slideLayout" Target="../slideLayouts/slideLayout2.xml"/><Relationship Id="rId6" Type="http://schemas.openxmlformats.org/officeDocument/2006/relationships/image" Target="../media/image56.jpg"/><Relationship Id="rId5" Type="http://schemas.openxmlformats.org/officeDocument/2006/relationships/image" Target="../media/image55.jpg"/><Relationship Id="rId4" Type="http://schemas.openxmlformats.org/officeDocument/2006/relationships/image" Target="../media/image54.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8.jpeg"/><Relationship Id="rId7" Type="http://schemas.openxmlformats.org/officeDocument/2006/relationships/image" Target="../media/image62.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9.jpeg"/></Relationships>
</file>

<file path=ppt/slides/_rels/slide3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jpe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833718" y="6337300"/>
            <a:ext cx="2133600" cy="520700"/>
          </a:xfrm>
          <a:prstGeom prst="rect">
            <a:avLst/>
          </a:prstGeom>
        </p:spPr>
      </p:pic>
      <p:sp>
        <p:nvSpPr>
          <p:cNvPr id="2" name="Title 1"/>
          <p:cNvSpPr>
            <a:spLocks noGrp="1"/>
          </p:cNvSpPr>
          <p:nvPr>
            <p:ph type="ctrTitle"/>
          </p:nvPr>
        </p:nvSpPr>
        <p:spPr>
          <a:xfrm>
            <a:off x="685800" y="1812925"/>
            <a:ext cx="7772400" cy="1470025"/>
          </a:xfrm>
        </p:spPr>
        <p:txBody>
          <a:bodyPr>
            <a:normAutofit fontScale="90000"/>
          </a:bodyPr>
          <a:lstStyle/>
          <a:p>
            <a:r>
              <a:rPr lang="en-US" dirty="0"/>
              <a:t>Food Producers</a:t>
            </a:r>
            <a:br>
              <a:rPr lang="en-US" dirty="0"/>
            </a:br>
            <a:r>
              <a:rPr lang="en-US"/>
              <a:t>Sanitation </a:t>
            </a:r>
            <a:br>
              <a:rPr lang="en-US" dirty="0"/>
            </a:br>
            <a:endParaRPr lang="en-US" dirty="0"/>
          </a:p>
        </p:txBody>
      </p:sp>
      <p:sp>
        <p:nvSpPr>
          <p:cNvPr id="3" name="Subtitle 2"/>
          <p:cNvSpPr>
            <a:spLocks noGrp="1"/>
          </p:cNvSpPr>
          <p:nvPr>
            <p:ph type="subTitle" idx="1"/>
          </p:nvPr>
        </p:nvSpPr>
        <p:spPr>
          <a:xfrm>
            <a:off x="1371600" y="3282950"/>
            <a:ext cx="6400800" cy="2355850"/>
          </a:xfrm>
        </p:spPr>
        <p:txBody>
          <a:bodyPr/>
          <a:lstStyle/>
          <a:p>
            <a:r>
              <a:rPr lang="en-US" dirty="0"/>
              <a:t>Moore Purity, Inc. </a:t>
            </a:r>
          </a:p>
          <a:p>
            <a:r>
              <a:rPr lang="en-US"/>
              <a:t>42</a:t>
            </a:r>
            <a:r>
              <a:rPr lang="en-US" dirty="0"/>
              <a:t>+ year Experience</a:t>
            </a:r>
          </a:p>
          <a:p>
            <a:r>
              <a:rPr lang="en-US" dirty="0"/>
              <a:t>Creating Patented technologies</a:t>
            </a:r>
          </a:p>
        </p:txBody>
      </p:sp>
      <p:sp>
        <p:nvSpPr>
          <p:cNvPr id="14" name="TextBox 13"/>
          <p:cNvSpPr txBox="1"/>
          <p:nvPr/>
        </p:nvSpPr>
        <p:spPr>
          <a:xfrm>
            <a:off x="4023868" y="5809475"/>
            <a:ext cx="1350050" cy="369332"/>
          </a:xfrm>
          <a:prstGeom prst="rect">
            <a:avLst/>
          </a:prstGeom>
          <a:noFill/>
        </p:spPr>
        <p:txBody>
          <a:bodyPr wrap="none" rtlCol="0">
            <a:spAutoFit/>
          </a:bodyPr>
          <a:lstStyle/>
          <a:p>
            <a:r>
              <a:rPr lang="en-US"/>
              <a:t>July 31,2025</a:t>
            </a:r>
            <a:endParaRPr lang="en-US" dirty="0"/>
          </a:p>
        </p:txBody>
      </p:sp>
    </p:spTree>
    <p:extLst>
      <p:ext uri="{BB962C8B-B14F-4D97-AF65-F5344CB8AC3E}">
        <p14:creationId xmlns:p14="http://schemas.microsoft.com/office/powerpoint/2010/main" val="42304486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a:spLocks noChangeArrowheads="1"/>
          </p:cNvSpPr>
          <p:nvPr/>
        </p:nvSpPr>
        <p:spPr bwMode="auto">
          <a:xfrm>
            <a:off x="319088" y="1914525"/>
            <a:ext cx="4087812" cy="43878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101882" tIns="50941" rIns="101882" bIns="50941"/>
          <a:lstStyle>
            <a:lvl1pPr marL="342900" indent="-342900" eaLnBrk="0" hangingPunct="0">
              <a:defRPr sz="1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1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1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1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9pPr>
          </a:lstStyle>
          <a:p>
            <a:pPr eaLnBrk="1" hangingPunct="1">
              <a:lnSpc>
                <a:spcPct val="110000"/>
              </a:lnSpc>
              <a:spcBef>
                <a:spcPct val="20000"/>
              </a:spcBef>
              <a:buClr>
                <a:srgbClr val="FF0000"/>
              </a:buClr>
              <a:buSzPct val="120000"/>
              <a:buFont typeface="Wingdings" panose="05000000000000000000" pitchFamily="2" charset="2"/>
              <a:buChar char="§"/>
            </a:pPr>
            <a:r>
              <a:rPr lang="en-US" altLang="en-US" sz="1200" dirty="0"/>
              <a:t>Highly Efficacious Against Food Borne Pathogens and Spoilage Organisms Improves Food Safety and Extends Shelf Life</a:t>
            </a:r>
          </a:p>
          <a:p>
            <a:pPr eaLnBrk="1" hangingPunct="1">
              <a:lnSpc>
                <a:spcPct val="110000"/>
              </a:lnSpc>
              <a:spcBef>
                <a:spcPct val="20000"/>
              </a:spcBef>
              <a:buClr>
                <a:srgbClr val="FF0000"/>
              </a:buClr>
              <a:buSzPct val="120000"/>
              <a:buFont typeface="Wingdings" panose="05000000000000000000" pitchFamily="2" charset="2"/>
              <a:buChar char="§"/>
            </a:pPr>
            <a:r>
              <a:rPr lang="en-US" altLang="en-US" sz="1200" dirty="0"/>
              <a:t>Relatively Low Applications Levels Result in Favorable Costs</a:t>
            </a:r>
          </a:p>
          <a:p>
            <a:pPr eaLnBrk="1" hangingPunct="1">
              <a:lnSpc>
                <a:spcPct val="110000"/>
              </a:lnSpc>
              <a:spcBef>
                <a:spcPct val="20000"/>
              </a:spcBef>
              <a:buClr>
                <a:srgbClr val="FF0000"/>
              </a:buClr>
              <a:buSzPct val="120000"/>
              <a:buFont typeface="Wingdings" panose="05000000000000000000" pitchFamily="2" charset="2"/>
              <a:buChar char="§"/>
            </a:pPr>
            <a:r>
              <a:rPr lang="en-US" altLang="en-US" sz="1200" dirty="0"/>
              <a:t>Safe to Use: Non-toxic Degradation By-products (</a:t>
            </a:r>
            <a:r>
              <a:rPr lang="en-US" altLang="en-US" sz="1200" dirty="0" err="1"/>
              <a:t>NaCl</a:t>
            </a:r>
            <a:r>
              <a:rPr lang="en-US" altLang="en-US" sz="1200" dirty="0"/>
              <a:t>)</a:t>
            </a:r>
          </a:p>
          <a:p>
            <a:pPr eaLnBrk="1" hangingPunct="1">
              <a:lnSpc>
                <a:spcPct val="110000"/>
              </a:lnSpc>
              <a:spcBef>
                <a:spcPct val="20000"/>
              </a:spcBef>
              <a:buClr>
                <a:srgbClr val="FF0000"/>
              </a:buClr>
              <a:buSzPct val="120000"/>
              <a:buFont typeface="Wingdings" panose="05000000000000000000" pitchFamily="2" charset="2"/>
              <a:buChar char="§"/>
            </a:pPr>
            <a:r>
              <a:rPr lang="en-US" altLang="en-US" sz="1200" dirty="0"/>
              <a:t>Non-chlorinating: Does Not Form Carcinogenic and Mutagenic THM’s</a:t>
            </a:r>
          </a:p>
          <a:p>
            <a:pPr eaLnBrk="1" hangingPunct="1">
              <a:lnSpc>
                <a:spcPct val="110000"/>
              </a:lnSpc>
              <a:spcBef>
                <a:spcPct val="20000"/>
              </a:spcBef>
              <a:buClr>
                <a:srgbClr val="FF0000"/>
              </a:buClr>
              <a:buSzPct val="120000"/>
              <a:buFont typeface="Wingdings" panose="05000000000000000000" pitchFamily="2" charset="2"/>
              <a:buChar char="§"/>
            </a:pPr>
            <a:r>
              <a:rPr lang="en-US" altLang="en-US" sz="1200" dirty="0"/>
              <a:t>Relatively Low Interaction With High Organic Loads Increases Its Effectiveness in Process Water</a:t>
            </a:r>
          </a:p>
          <a:p>
            <a:pPr eaLnBrk="1" hangingPunct="1">
              <a:lnSpc>
                <a:spcPct val="110000"/>
              </a:lnSpc>
              <a:spcBef>
                <a:spcPct val="20000"/>
              </a:spcBef>
              <a:buClr>
                <a:srgbClr val="FF0000"/>
              </a:buClr>
              <a:buSzPct val="120000"/>
              <a:buFont typeface="Wingdings" panose="05000000000000000000" pitchFamily="2" charset="2"/>
              <a:buChar char="§"/>
            </a:pPr>
            <a:r>
              <a:rPr lang="en-US" altLang="en-US" sz="1200" dirty="0"/>
              <a:t>Broad Spectrum Biocide That Is Effective Against Most Bacteria, Viruses, Fungi and Algae Including Listeria and </a:t>
            </a:r>
            <a:r>
              <a:rPr lang="en-US" altLang="en-US" sz="1200" dirty="0" err="1"/>
              <a:t>E.Coli</a:t>
            </a:r>
            <a:r>
              <a:rPr lang="en-US" altLang="en-US" sz="1200" dirty="0"/>
              <a:t> in Wide pH and Temperature Ranges</a:t>
            </a:r>
          </a:p>
          <a:p>
            <a:pPr eaLnBrk="1" hangingPunct="1">
              <a:lnSpc>
                <a:spcPct val="110000"/>
              </a:lnSpc>
              <a:spcBef>
                <a:spcPct val="20000"/>
              </a:spcBef>
              <a:buClr>
                <a:srgbClr val="FF0000"/>
              </a:buClr>
              <a:buSzPct val="120000"/>
              <a:buFont typeface="Wingdings" panose="05000000000000000000" pitchFamily="2" charset="2"/>
              <a:buChar char="§"/>
            </a:pPr>
            <a:r>
              <a:rPr lang="en-US" altLang="en-US" sz="1200" dirty="0"/>
              <a:t>4 – 6 Log Kill Against </a:t>
            </a:r>
            <a:r>
              <a:rPr lang="en-US" altLang="en-US" sz="1200" dirty="0" err="1"/>
              <a:t>E.Coli</a:t>
            </a:r>
            <a:r>
              <a:rPr lang="en-US" altLang="en-US" sz="1200" dirty="0"/>
              <a:t> </a:t>
            </a:r>
            <a:r>
              <a:rPr lang="en-US" altLang="en-US" sz="1200" dirty="0" err="1"/>
              <a:t>Vs</a:t>
            </a:r>
            <a:r>
              <a:rPr lang="en-US" altLang="en-US" sz="1200" dirty="0"/>
              <a:t> 1- 2 Log Kill With Cl</a:t>
            </a:r>
            <a:r>
              <a:rPr lang="en-US" altLang="en-US" sz="1200" baseline="-25000" dirty="0"/>
              <a:t>2</a:t>
            </a:r>
            <a:r>
              <a:rPr lang="en-US" altLang="en-US" sz="1200" dirty="0"/>
              <a:t> </a:t>
            </a:r>
          </a:p>
          <a:p>
            <a:pPr eaLnBrk="1" hangingPunct="1">
              <a:lnSpc>
                <a:spcPct val="110000"/>
              </a:lnSpc>
              <a:spcBef>
                <a:spcPct val="20000"/>
              </a:spcBef>
              <a:buClr>
                <a:srgbClr val="FF0000"/>
              </a:buClr>
              <a:buSzPct val="120000"/>
              <a:buFont typeface="Wingdings" panose="05000000000000000000" pitchFamily="2" charset="2"/>
              <a:buChar char="§"/>
            </a:pPr>
            <a:r>
              <a:rPr lang="en-US" altLang="en-US" sz="1200" dirty="0"/>
              <a:t>Maintains Sanitary Condition of Process Water -  Does Not Treat Food, does not impart taste</a:t>
            </a:r>
          </a:p>
          <a:p>
            <a:pPr eaLnBrk="1" hangingPunct="1">
              <a:lnSpc>
                <a:spcPct val="110000"/>
              </a:lnSpc>
              <a:spcBef>
                <a:spcPct val="20000"/>
              </a:spcBef>
              <a:buClr>
                <a:srgbClr val="FF0000"/>
              </a:buClr>
              <a:buSzPct val="120000"/>
              <a:buFont typeface="Wingdings" panose="05000000000000000000" pitchFamily="2" charset="2"/>
              <a:buChar char="§"/>
            </a:pPr>
            <a:r>
              <a:rPr lang="en-US" altLang="en-US" sz="1200" dirty="0"/>
              <a:t>Organisms Cannot Develop Immunity or resistance</a:t>
            </a:r>
          </a:p>
          <a:p>
            <a:pPr eaLnBrk="1" hangingPunct="1">
              <a:lnSpc>
                <a:spcPct val="110000"/>
              </a:lnSpc>
              <a:spcBef>
                <a:spcPct val="20000"/>
              </a:spcBef>
              <a:buClr>
                <a:srgbClr val="FF0000"/>
              </a:buClr>
              <a:buSzPct val="120000"/>
              <a:buFont typeface="Wingdings" panose="05000000000000000000" pitchFamily="2" charset="2"/>
              <a:buChar char="§"/>
            </a:pPr>
            <a:endParaRPr lang="en-US" altLang="en-US" sz="1200" dirty="0"/>
          </a:p>
        </p:txBody>
      </p:sp>
      <p:sp>
        <p:nvSpPr>
          <p:cNvPr id="9" name="Rectangle 4"/>
          <p:cNvSpPr>
            <a:spLocks noChangeArrowheads="1"/>
          </p:cNvSpPr>
          <p:nvPr/>
        </p:nvSpPr>
        <p:spPr bwMode="auto">
          <a:xfrm>
            <a:off x="495300" y="262399"/>
            <a:ext cx="6843713" cy="12334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101882" tIns="50941" rIns="101882" bIns="50941" anchor="ctr"/>
          <a:lstStyle/>
          <a:p>
            <a:pPr algn="ctr">
              <a:defRPr/>
            </a:pPr>
            <a:r>
              <a:rPr lang="en-US" sz="2400" b="1" dirty="0">
                <a:solidFill>
                  <a:schemeClr val="accent1">
                    <a:lumMod val="75000"/>
                  </a:schemeClr>
                </a:solidFill>
                <a:latin typeface="Arial" charset="0"/>
              </a:rPr>
              <a:t>Chlorine Dioxide Offers the Food Industry a Unique Combination of Advantages</a:t>
            </a:r>
          </a:p>
        </p:txBody>
      </p:sp>
      <p:pic>
        <p:nvPicPr>
          <p:cNvPr id="10" name="Picture 5" descr="clo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4265244">
            <a:off x="6972300" y="136987"/>
            <a:ext cx="1647825" cy="1352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 name="Picture 2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8850" y="1790700"/>
            <a:ext cx="4160838" cy="4343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cxnSp>
        <p:nvCxnSpPr>
          <p:cNvPr id="12" name="Straight Connector 11"/>
          <p:cNvCxnSpPr/>
          <p:nvPr/>
        </p:nvCxnSpPr>
        <p:spPr>
          <a:xfrm flipH="1">
            <a:off x="417369" y="1493100"/>
            <a:ext cx="8223249" cy="0"/>
          </a:xfrm>
          <a:prstGeom prst="line">
            <a:avLst/>
          </a:prstGeom>
          <a:ln>
            <a:solidFill>
              <a:srgbClr val="5B9BD5"/>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358131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Cooling Tower &amp; Flumes</a:t>
            </a:r>
          </a:p>
        </p:txBody>
      </p:sp>
      <p:sp>
        <p:nvSpPr>
          <p:cNvPr id="9" name="TextBox 8"/>
          <p:cNvSpPr txBox="1"/>
          <p:nvPr/>
        </p:nvSpPr>
        <p:spPr>
          <a:xfrm>
            <a:off x="457200" y="1387117"/>
            <a:ext cx="8397240" cy="4390946"/>
          </a:xfrm>
          <a:prstGeom prst="rect">
            <a:avLst/>
          </a:prstGeom>
          <a:noFill/>
        </p:spPr>
        <p:txBody>
          <a:bodyPr wrap="square" rtlCol="0">
            <a:spAutoFit/>
          </a:bodyPr>
          <a:lstStyle/>
          <a:p>
            <a:r>
              <a:rPr lang="en-US" sz="2400" dirty="0"/>
              <a:t>Major Advantages in the use of ClO</a:t>
            </a:r>
            <a:r>
              <a:rPr lang="en-US" sz="2400" baseline="-25000" dirty="0"/>
              <a:t>2</a:t>
            </a:r>
            <a:r>
              <a:rPr lang="en-US" sz="2400" dirty="0"/>
              <a:t>:</a:t>
            </a:r>
          </a:p>
          <a:p>
            <a:pPr marL="342900" indent="-342900">
              <a:buFont typeface="+mj-lt"/>
              <a:buAutoNum type="arabicPeriod"/>
            </a:pPr>
            <a:endParaRPr lang="en-US" dirty="0"/>
          </a:p>
          <a:p>
            <a:pPr marL="342900" lvl="0" indent="-342900">
              <a:spcBef>
                <a:spcPts val="600"/>
              </a:spcBef>
              <a:buFont typeface="Wingdings" panose="05000000000000000000" pitchFamily="2" charset="2"/>
              <a:buChar char="q"/>
            </a:pPr>
            <a:r>
              <a:rPr lang="en-US" sz="2000" dirty="0"/>
              <a:t>Chlorine dioxide demand is not affected by hydrocarbon leaks or ammonia.</a:t>
            </a:r>
          </a:p>
          <a:p>
            <a:pPr marL="342900" indent="-342900">
              <a:spcBef>
                <a:spcPts val="600"/>
              </a:spcBef>
              <a:buFont typeface="Wingdings" panose="05000000000000000000" pitchFamily="2" charset="2"/>
              <a:buChar char="q"/>
            </a:pPr>
            <a:r>
              <a:rPr lang="en-US" sz="2000" dirty="0"/>
              <a:t>It improves heat transfer resulting in energy savings.</a:t>
            </a:r>
          </a:p>
          <a:p>
            <a:pPr marL="342900" lvl="0" indent="-342900">
              <a:spcBef>
                <a:spcPts val="600"/>
              </a:spcBef>
              <a:buFont typeface="Wingdings" panose="05000000000000000000" pitchFamily="2" charset="2"/>
              <a:buChar char="q"/>
            </a:pPr>
            <a:r>
              <a:rPr lang="en-US" sz="2000" dirty="0"/>
              <a:t>It is more effective at killing biofilm for cleaner heat transfer surfaces.</a:t>
            </a:r>
          </a:p>
          <a:p>
            <a:pPr marL="342900" lvl="0" indent="-342900">
              <a:spcBef>
                <a:spcPts val="600"/>
              </a:spcBef>
              <a:buFont typeface="Wingdings" panose="05000000000000000000" pitchFamily="2" charset="2"/>
              <a:buChar char="q"/>
            </a:pPr>
            <a:r>
              <a:rPr lang="en-US" sz="2000" dirty="0"/>
              <a:t>It decreases under-deposit corrosion</a:t>
            </a:r>
          </a:p>
          <a:p>
            <a:pPr marL="342900" lvl="0" indent="-342900">
              <a:spcBef>
                <a:spcPts val="600"/>
              </a:spcBef>
              <a:buFont typeface="Wingdings" panose="05000000000000000000" pitchFamily="2" charset="2"/>
              <a:buChar char="q"/>
            </a:pPr>
            <a:r>
              <a:rPr lang="en-US" sz="2000" dirty="0"/>
              <a:t>It allows corrosion inhibitors to more effectively contact and passivate metal surfaces.</a:t>
            </a:r>
          </a:p>
          <a:p>
            <a:pPr marL="342900" lvl="0" indent="-342900">
              <a:spcBef>
                <a:spcPts val="600"/>
              </a:spcBef>
              <a:buFont typeface="Wingdings" panose="05000000000000000000" pitchFamily="2" charset="2"/>
              <a:buChar char="q"/>
            </a:pPr>
            <a:r>
              <a:rPr lang="en-US" sz="2000" dirty="0"/>
              <a:t>Intermittent feed performs better than chlorine or bromine fed continuously. </a:t>
            </a:r>
          </a:p>
          <a:p>
            <a:pPr marL="342900" lvl="0" indent="-342900">
              <a:spcBef>
                <a:spcPts val="600"/>
              </a:spcBef>
              <a:buFont typeface="Wingdings" panose="05000000000000000000" pitchFamily="2" charset="2"/>
              <a:buChar char="q"/>
            </a:pPr>
            <a:endParaRPr lang="en-US" sz="2000" baseline="-25000" dirty="0"/>
          </a:p>
          <a:p>
            <a:pPr marL="746125" indent="-403225">
              <a:spcBef>
                <a:spcPts val="1200"/>
              </a:spcBef>
              <a:buFont typeface="+mj-lt"/>
              <a:buAutoNum type="arabicPeriod"/>
            </a:pPr>
            <a:endParaRPr lang="en-US" sz="2400" dirty="0">
              <a:solidFill>
                <a:srgbClr val="0070C0"/>
              </a:solidFill>
            </a:endParaRPr>
          </a:p>
        </p:txBody>
      </p:sp>
      <p:cxnSp>
        <p:nvCxnSpPr>
          <p:cNvPr id="10" name="Straight Connector 9"/>
          <p:cNvCxnSpPr/>
          <p:nvPr/>
        </p:nvCxnSpPr>
        <p:spPr>
          <a:xfrm flipH="1">
            <a:off x="417369" y="1346538"/>
            <a:ext cx="8223249" cy="0"/>
          </a:xfrm>
          <a:prstGeom prst="line">
            <a:avLst/>
          </a:prstGeom>
          <a:ln>
            <a:solidFill>
              <a:srgbClr val="5B9BD5"/>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547938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2720" y="274638"/>
            <a:ext cx="8971280" cy="1143000"/>
          </a:xfrm>
        </p:spPr>
        <p:txBody>
          <a:bodyPr>
            <a:normAutofit/>
          </a:bodyPr>
          <a:lstStyle/>
          <a:p>
            <a:r>
              <a:rPr lang="en-US" sz="3600" dirty="0"/>
              <a:t>ClO2 Effectively Reduces Biofilm Formation</a:t>
            </a:r>
            <a:endParaRPr lang="en-US" dirty="0"/>
          </a:p>
        </p:txBody>
      </p:sp>
      <p:grpSp>
        <p:nvGrpSpPr>
          <p:cNvPr id="87" name="Group 53"/>
          <p:cNvGrpSpPr>
            <a:grpSpLocks/>
          </p:cNvGrpSpPr>
          <p:nvPr/>
        </p:nvGrpSpPr>
        <p:grpSpPr bwMode="auto">
          <a:xfrm>
            <a:off x="5330825" y="4513580"/>
            <a:ext cx="1089025" cy="467360"/>
            <a:chOff x="5330437" y="4688840"/>
            <a:chExt cx="1089413" cy="467360"/>
          </a:xfrm>
        </p:grpSpPr>
        <p:cxnSp>
          <p:nvCxnSpPr>
            <p:cNvPr id="88" name="Straight Connector 87"/>
            <p:cNvCxnSpPr>
              <a:stCxn id="116" idx="2"/>
            </p:cNvCxnSpPr>
            <p:nvPr/>
          </p:nvCxnSpPr>
          <p:spPr>
            <a:xfrm>
              <a:off x="5330437" y="4688840"/>
              <a:ext cx="338258" cy="298450"/>
            </a:xfrm>
            <a:prstGeom prst="line">
              <a:avLst/>
            </a:prstGeom>
            <a:ln cap="rnd">
              <a:solidFill>
                <a:schemeClr val="accent3"/>
              </a:solidFill>
              <a:prstDash val="sysDot"/>
            </a:ln>
          </p:spPr>
          <p:style>
            <a:lnRef idx="1">
              <a:schemeClr val="accent1"/>
            </a:lnRef>
            <a:fillRef idx="0">
              <a:schemeClr val="accent1"/>
            </a:fillRef>
            <a:effectRef idx="0">
              <a:schemeClr val="accent1"/>
            </a:effectRef>
            <a:fontRef idx="minor">
              <a:schemeClr val="tx1"/>
            </a:fontRef>
          </p:style>
        </p:cxnSp>
        <p:cxnSp>
          <p:nvCxnSpPr>
            <p:cNvPr id="89" name="Straight Arrow Connector 88"/>
            <p:cNvCxnSpPr/>
            <p:nvPr/>
          </p:nvCxnSpPr>
          <p:spPr>
            <a:xfrm flipV="1">
              <a:off x="5595644" y="4762500"/>
              <a:ext cx="824206" cy="393700"/>
            </a:xfrm>
            <a:prstGeom prst="straightConnector1">
              <a:avLst/>
            </a:prstGeom>
            <a:ln cap="rnd">
              <a:solidFill>
                <a:schemeClr val="accent3"/>
              </a:solidFill>
              <a:prstDash val="sysDot"/>
              <a:tailEnd type="triangle"/>
            </a:ln>
          </p:spPr>
          <p:style>
            <a:lnRef idx="1">
              <a:schemeClr val="accent1"/>
            </a:lnRef>
            <a:fillRef idx="0">
              <a:schemeClr val="accent1"/>
            </a:fillRef>
            <a:effectRef idx="0">
              <a:schemeClr val="accent1"/>
            </a:effectRef>
            <a:fontRef idx="minor">
              <a:schemeClr val="tx1"/>
            </a:fontRef>
          </p:style>
        </p:cxnSp>
      </p:grpSp>
      <p:grpSp>
        <p:nvGrpSpPr>
          <p:cNvPr id="90" name="Group 52"/>
          <p:cNvGrpSpPr>
            <a:grpSpLocks/>
          </p:cNvGrpSpPr>
          <p:nvPr/>
        </p:nvGrpSpPr>
        <p:grpSpPr bwMode="auto">
          <a:xfrm>
            <a:off x="3470275" y="4587240"/>
            <a:ext cx="1103313" cy="400050"/>
            <a:chOff x="3470276" y="4762500"/>
            <a:chExt cx="1103312" cy="400050"/>
          </a:xfrm>
        </p:grpSpPr>
        <p:cxnSp>
          <p:nvCxnSpPr>
            <p:cNvPr id="91" name="Straight Connector 90"/>
            <p:cNvCxnSpPr/>
            <p:nvPr/>
          </p:nvCxnSpPr>
          <p:spPr>
            <a:xfrm>
              <a:off x="3470276" y="4781550"/>
              <a:ext cx="279400" cy="381000"/>
            </a:xfrm>
            <a:prstGeom prst="line">
              <a:avLst/>
            </a:prstGeom>
            <a:ln w="12700" cap="rnd">
              <a:solidFill>
                <a:schemeClr val="accent3"/>
              </a:solidFill>
              <a:prstDash val="sysDot"/>
            </a:ln>
          </p:spPr>
          <p:style>
            <a:lnRef idx="1">
              <a:schemeClr val="accent1"/>
            </a:lnRef>
            <a:fillRef idx="0">
              <a:schemeClr val="accent1"/>
            </a:fillRef>
            <a:effectRef idx="0">
              <a:schemeClr val="accent1"/>
            </a:effectRef>
            <a:fontRef idx="minor">
              <a:schemeClr val="tx1"/>
            </a:fontRef>
          </p:style>
        </p:cxnSp>
        <p:cxnSp>
          <p:nvCxnSpPr>
            <p:cNvPr id="92" name="Straight Arrow Connector 91"/>
            <p:cNvCxnSpPr/>
            <p:nvPr/>
          </p:nvCxnSpPr>
          <p:spPr>
            <a:xfrm flipV="1">
              <a:off x="3749676" y="4762500"/>
              <a:ext cx="823912" cy="393700"/>
            </a:xfrm>
            <a:prstGeom prst="straightConnector1">
              <a:avLst/>
            </a:prstGeom>
            <a:ln w="12700" cap="rnd">
              <a:solidFill>
                <a:schemeClr val="accent3"/>
              </a:solidFill>
              <a:prstDash val="sysDot"/>
              <a:tailEnd type="triangle"/>
            </a:ln>
          </p:spPr>
          <p:style>
            <a:lnRef idx="1">
              <a:schemeClr val="accent1"/>
            </a:lnRef>
            <a:fillRef idx="0">
              <a:schemeClr val="accent1"/>
            </a:fillRef>
            <a:effectRef idx="0">
              <a:schemeClr val="accent1"/>
            </a:effectRef>
            <a:fontRef idx="minor">
              <a:schemeClr val="tx1"/>
            </a:fontRef>
          </p:style>
        </p:cxnSp>
      </p:grpSp>
      <p:sp>
        <p:nvSpPr>
          <p:cNvPr id="93" name="Rectangle 92"/>
          <p:cNvSpPr/>
          <p:nvPr/>
        </p:nvSpPr>
        <p:spPr>
          <a:xfrm>
            <a:off x="2095500" y="5469890"/>
            <a:ext cx="6586538" cy="4445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atin typeface="Arial" pitchFamily="34" charset="0"/>
              <a:cs typeface="Arial" pitchFamily="34" charset="0"/>
            </a:endParaRPr>
          </a:p>
        </p:txBody>
      </p:sp>
      <p:sp>
        <p:nvSpPr>
          <p:cNvPr id="94" name="Freeform 11"/>
          <p:cNvSpPr>
            <a:spLocks/>
          </p:cNvSpPr>
          <p:nvPr/>
        </p:nvSpPr>
        <p:spPr bwMode="auto">
          <a:xfrm>
            <a:off x="0" y="4931728"/>
            <a:ext cx="9144000" cy="793750"/>
          </a:xfrm>
          <a:custGeom>
            <a:avLst/>
            <a:gdLst/>
            <a:ahLst/>
            <a:cxnLst>
              <a:cxn ang="0">
                <a:pos x="0" y="28"/>
              </a:cxn>
              <a:cxn ang="0">
                <a:pos x="1314" y="0"/>
              </a:cxn>
              <a:cxn ang="0">
                <a:pos x="2556" y="57"/>
              </a:cxn>
              <a:cxn ang="0">
                <a:pos x="4940" y="19"/>
              </a:cxn>
              <a:cxn ang="0">
                <a:pos x="6428" y="28"/>
              </a:cxn>
              <a:cxn ang="0">
                <a:pos x="6428" y="558"/>
              </a:cxn>
              <a:cxn ang="0">
                <a:pos x="6008" y="558"/>
              </a:cxn>
              <a:cxn ang="0">
                <a:pos x="5507" y="477"/>
              </a:cxn>
              <a:cxn ang="0">
                <a:pos x="4959" y="515"/>
              </a:cxn>
              <a:cxn ang="0">
                <a:pos x="4749" y="558"/>
              </a:cxn>
              <a:cxn ang="0">
                <a:pos x="3010" y="558"/>
              </a:cxn>
              <a:cxn ang="0">
                <a:pos x="2448" y="487"/>
              </a:cxn>
              <a:cxn ang="0">
                <a:pos x="1961" y="482"/>
              </a:cxn>
              <a:cxn ang="0">
                <a:pos x="1529" y="558"/>
              </a:cxn>
              <a:cxn ang="0">
                <a:pos x="0" y="558"/>
              </a:cxn>
              <a:cxn ang="0">
                <a:pos x="0" y="28"/>
              </a:cxn>
              <a:cxn ang="0">
                <a:pos x="0" y="28"/>
              </a:cxn>
            </a:cxnLst>
            <a:rect l="0" t="0" r="r" b="b"/>
            <a:pathLst>
              <a:path w="6428" h="558">
                <a:moveTo>
                  <a:pt x="0" y="28"/>
                </a:moveTo>
                <a:lnTo>
                  <a:pt x="1314" y="0"/>
                </a:lnTo>
                <a:lnTo>
                  <a:pt x="2556" y="57"/>
                </a:lnTo>
                <a:lnTo>
                  <a:pt x="4940" y="19"/>
                </a:lnTo>
                <a:lnTo>
                  <a:pt x="6428" y="28"/>
                </a:lnTo>
                <a:lnTo>
                  <a:pt x="6428" y="558"/>
                </a:lnTo>
                <a:lnTo>
                  <a:pt x="6008" y="558"/>
                </a:lnTo>
                <a:lnTo>
                  <a:pt x="5507" y="477"/>
                </a:lnTo>
                <a:lnTo>
                  <a:pt x="4959" y="515"/>
                </a:lnTo>
                <a:lnTo>
                  <a:pt x="4749" y="558"/>
                </a:lnTo>
                <a:lnTo>
                  <a:pt x="3010" y="558"/>
                </a:lnTo>
                <a:lnTo>
                  <a:pt x="2448" y="487"/>
                </a:lnTo>
                <a:lnTo>
                  <a:pt x="1961" y="482"/>
                </a:lnTo>
                <a:lnTo>
                  <a:pt x="1529" y="558"/>
                </a:lnTo>
                <a:lnTo>
                  <a:pt x="0" y="558"/>
                </a:lnTo>
                <a:lnTo>
                  <a:pt x="0" y="28"/>
                </a:lnTo>
                <a:lnTo>
                  <a:pt x="0" y="28"/>
                </a:lnTo>
                <a:close/>
              </a:path>
            </a:pathLst>
          </a:custGeom>
          <a:solidFill>
            <a:schemeClr val="tx2">
              <a:lumMod val="60000"/>
              <a:lumOff val="40000"/>
            </a:schemeClr>
          </a:solidFill>
          <a:ln w="9525">
            <a:noFill/>
            <a:round/>
            <a:headEnd/>
            <a:tailEnd/>
          </a:ln>
        </p:spPr>
        <p:txBody>
          <a:bodyPr anchor="ctr"/>
          <a:lstStyle/>
          <a:p>
            <a:pPr algn="ctr">
              <a:defRPr/>
            </a:pPr>
            <a:r>
              <a:rPr lang="en-US" sz="1400" b="1" dirty="0"/>
              <a:t>BIOFILM</a:t>
            </a:r>
          </a:p>
        </p:txBody>
      </p:sp>
      <p:grpSp>
        <p:nvGrpSpPr>
          <p:cNvPr id="95" name="Group 5"/>
          <p:cNvGrpSpPr>
            <a:grpSpLocks/>
          </p:cNvGrpSpPr>
          <p:nvPr/>
        </p:nvGrpSpPr>
        <p:grpSpPr bwMode="auto">
          <a:xfrm>
            <a:off x="0" y="3532188"/>
            <a:ext cx="9144000" cy="815975"/>
            <a:chOff x="0" y="2982913"/>
            <a:chExt cx="9144001" cy="816730"/>
          </a:xfrm>
        </p:grpSpPr>
        <p:sp>
          <p:nvSpPr>
            <p:cNvPr id="96" name="Rectangle 14"/>
            <p:cNvSpPr>
              <a:spLocks noChangeArrowheads="1"/>
            </p:cNvSpPr>
            <p:nvPr/>
          </p:nvSpPr>
          <p:spPr bwMode="auto">
            <a:xfrm>
              <a:off x="0" y="2982913"/>
              <a:ext cx="9144001" cy="703913"/>
            </a:xfrm>
            <a:prstGeom prst="rect">
              <a:avLst/>
            </a:prstGeom>
            <a:gradFill flip="none" rotWithShape="0">
              <a:gsLst>
                <a:gs pos="50000">
                  <a:schemeClr val="bg1"/>
                </a:gs>
                <a:gs pos="100000">
                  <a:schemeClr val="bg1">
                    <a:lumMod val="8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tIns="0" bIns="0" anchor="ctr"/>
            <a:lstStyle/>
            <a:p>
              <a:pPr marL="1712913">
                <a:defRPr/>
              </a:pPr>
              <a:endParaRPr lang="en-US" sz="1600" dirty="0">
                <a:solidFill>
                  <a:schemeClr val="accent1"/>
                </a:solidFill>
                <a:latin typeface="Arial" pitchFamily="34" charset="0"/>
                <a:cs typeface="Arial" pitchFamily="34" charset="0"/>
              </a:endParaRPr>
            </a:p>
          </p:txBody>
        </p:sp>
        <p:sp>
          <p:nvSpPr>
            <p:cNvPr id="97" name="Rectangle 96"/>
            <p:cNvSpPr/>
            <p:nvPr/>
          </p:nvSpPr>
          <p:spPr>
            <a:xfrm rot="10800000">
              <a:off x="0" y="3685237"/>
              <a:ext cx="9144001" cy="114406"/>
            </a:xfrm>
            <a:prstGeom prst="rect">
              <a:avLst/>
            </a:prstGeom>
            <a:gradFill>
              <a:gsLst>
                <a:gs pos="0">
                  <a:schemeClr val="bg1">
                    <a:alpha val="0"/>
                  </a:schemeClr>
                </a:gs>
                <a:gs pos="100000">
                  <a:schemeClr val="tx1">
                    <a:lumMod val="50000"/>
                    <a:lumOff val="50000"/>
                    <a:alpha val="6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atin typeface="Arial" pitchFamily="34" charset="0"/>
                <a:cs typeface="Arial" pitchFamily="34" charset="0"/>
              </a:endParaRPr>
            </a:p>
          </p:txBody>
        </p:sp>
        <p:cxnSp>
          <p:nvCxnSpPr>
            <p:cNvPr id="98" name="Straight Connector 97"/>
            <p:cNvCxnSpPr/>
            <p:nvPr/>
          </p:nvCxnSpPr>
          <p:spPr>
            <a:xfrm>
              <a:off x="0" y="3686826"/>
              <a:ext cx="914400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99" name="Text Placeholder 3"/>
          <p:cNvSpPr>
            <a:spLocks noGrp="1"/>
          </p:cNvSpPr>
          <p:nvPr>
            <p:ph idx="4294967295"/>
          </p:nvPr>
        </p:nvSpPr>
        <p:spPr>
          <a:xfrm>
            <a:off x="172720" y="1489546"/>
            <a:ext cx="8539858" cy="2744816"/>
          </a:xfrm>
          <a:prstGeom prst="rect">
            <a:avLst/>
          </a:prstGeom>
        </p:spPr>
        <p:txBody>
          <a:bodyPr>
            <a:normAutofit fontScale="55000" lnSpcReduction="20000"/>
          </a:bodyPr>
          <a:lstStyle/>
          <a:p>
            <a:pPr marL="0" indent="0" eaLnBrk="1" hangingPunct="1">
              <a:buNone/>
              <a:defRPr/>
            </a:pPr>
            <a:r>
              <a:rPr lang="en-US" sz="3400" b="1" dirty="0">
                <a:solidFill>
                  <a:schemeClr val="tx1"/>
                </a:solidFill>
              </a:rPr>
              <a:t>ClO</a:t>
            </a:r>
            <a:r>
              <a:rPr lang="en-US" sz="3400" b="1" baseline="-25000" dirty="0">
                <a:solidFill>
                  <a:schemeClr val="tx1"/>
                </a:solidFill>
              </a:rPr>
              <a:t>2</a:t>
            </a:r>
            <a:r>
              <a:rPr lang="en-US" sz="3400" b="1" dirty="0">
                <a:solidFill>
                  <a:schemeClr val="tx1"/>
                </a:solidFill>
              </a:rPr>
              <a:t> and Biofilm:</a:t>
            </a:r>
          </a:p>
          <a:p>
            <a:pPr lvl="1" eaLnBrk="1" hangingPunct="1">
              <a:lnSpc>
                <a:spcPct val="120000"/>
              </a:lnSpc>
              <a:spcBef>
                <a:spcPts val="600"/>
              </a:spcBef>
              <a:buFont typeface="Wingdings" panose="05000000000000000000" pitchFamily="2" charset="2"/>
              <a:buChar char="q"/>
              <a:defRPr/>
            </a:pPr>
            <a:r>
              <a:rPr lang="en-US" b="1" dirty="0"/>
              <a:t>ClO</a:t>
            </a:r>
            <a:r>
              <a:rPr lang="en-US" b="1" baseline="-25000" dirty="0"/>
              <a:t>2</a:t>
            </a:r>
            <a:r>
              <a:rPr lang="en-US" b="1" dirty="0"/>
              <a:t> effectively reduces biofilm formation and provides control </a:t>
            </a:r>
            <a:br>
              <a:rPr lang="en-US" b="1" dirty="0"/>
            </a:br>
            <a:r>
              <a:rPr lang="en-US" b="1" dirty="0"/>
              <a:t>of biofilm growth</a:t>
            </a:r>
          </a:p>
          <a:p>
            <a:pPr lvl="1" eaLnBrk="1" hangingPunct="1">
              <a:lnSpc>
                <a:spcPct val="120000"/>
              </a:lnSpc>
              <a:spcBef>
                <a:spcPts val="600"/>
              </a:spcBef>
              <a:buFont typeface="Wingdings" panose="05000000000000000000" pitchFamily="2" charset="2"/>
              <a:buChar char="q"/>
              <a:defRPr/>
            </a:pPr>
            <a:r>
              <a:rPr lang="en-US" b="1" dirty="0"/>
              <a:t>Biofilms are known to reduce flow and harbor SRB’s</a:t>
            </a:r>
          </a:p>
          <a:p>
            <a:pPr lvl="1" eaLnBrk="1" hangingPunct="1">
              <a:lnSpc>
                <a:spcPct val="120000"/>
              </a:lnSpc>
              <a:spcBef>
                <a:spcPts val="600"/>
              </a:spcBef>
              <a:buFont typeface="Wingdings" panose="05000000000000000000" pitchFamily="2" charset="2"/>
              <a:buChar char="q"/>
              <a:defRPr/>
            </a:pPr>
            <a:r>
              <a:rPr lang="en-US" b="1" dirty="0"/>
              <a:t>As a true dissolved gas, ClO</a:t>
            </a:r>
            <a:r>
              <a:rPr lang="en-US" b="1" baseline="-25000" dirty="0"/>
              <a:t>2</a:t>
            </a:r>
            <a:r>
              <a:rPr lang="en-US" b="1" dirty="0"/>
              <a:t> effectively penetrates the polysaccharide-based biofilm substrate </a:t>
            </a:r>
          </a:p>
          <a:p>
            <a:pPr lvl="1" eaLnBrk="1" hangingPunct="1">
              <a:lnSpc>
                <a:spcPct val="120000"/>
              </a:lnSpc>
              <a:spcBef>
                <a:spcPts val="600"/>
              </a:spcBef>
              <a:buFont typeface="Wingdings" panose="05000000000000000000" pitchFamily="2" charset="2"/>
              <a:buChar char="q"/>
              <a:defRPr/>
            </a:pPr>
            <a:r>
              <a:rPr lang="en-US" b="1" dirty="0"/>
              <a:t>Effective microbe kill throughout and beneath the biofilm includes SRB’s  and APB’s that can cause MIC</a:t>
            </a:r>
          </a:p>
          <a:p>
            <a:pPr lvl="1" eaLnBrk="1" hangingPunct="1">
              <a:lnSpc>
                <a:spcPct val="120000"/>
              </a:lnSpc>
              <a:spcBef>
                <a:spcPts val="600"/>
              </a:spcBef>
              <a:buFont typeface="Wingdings" panose="05000000000000000000" pitchFamily="2" charset="2"/>
              <a:buChar char="q"/>
              <a:defRPr/>
            </a:pPr>
            <a:r>
              <a:rPr lang="en-US" b="1" dirty="0"/>
              <a:t>Recycle of ClO</a:t>
            </a:r>
            <a:r>
              <a:rPr lang="en-US" b="1" baseline="-25000" dirty="0"/>
              <a:t>2</a:t>
            </a:r>
            <a:r>
              <a:rPr lang="en-US" b="1" dirty="0"/>
              <a:t>:  ClO</a:t>
            </a:r>
            <a:r>
              <a:rPr lang="en-US" b="1" baseline="-25000" dirty="0"/>
              <a:t>2</a:t>
            </a:r>
            <a:r>
              <a:rPr lang="en-US" b="1" dirty="0"/>
              <a:t> </a:t>
            </a:r>
            <a:r>
              <a:rPr lang="en-US" b="1" dirty="0">
                <a:sym typeface="Wingdings" pitchFamily="2" charset="2"/>
              </a:rPr>
              <a:t> </a:t>
            </a:r>
            <a:r>
              <a:rPr lang="en-US" b="1" dirty="0"/>
              <a:t>ClO</a:t>
            </a:r>
            <a:r>
              <a:rPr lang="en-US" b="1" baseline="-25000" dirty="0"/>
              <a:t>2</a:t>
            </a:r>
            <a:r>
              <a:rPr lang="en-US" b="1" baseline="30000" dirty="0"/>
              <a:t>-</a:t>
            </a:r>
            <a:r>
              <a:rPr lang="en-US" b="1" dirty="0"/>
              <a:t> + H</a:t>
            </a:r>
            <a:r>
              <a:rPr lang="en-US" b="1" baseline="30000" dirty="0"/>
              <a:t>+</a:t>
            </a:r>
            <a:r>
              <a:rPr lang="en-US" b="1" dirty="0"/>
              <a:t> </a:t>
            </a:r>
            <a:r>
              <a:rPr lang="en-US" b="1" dirty="0">
                <a:sym typeface="Wingdings" pitchFamily="2" charset="2"/>
              </a:rPr>
              <a:t> </a:t>
            </a:r>
            <a:r>
              <a:rPr lang="en-US" b="1" dirty="0"/>
              <a:t>ClO</a:t>
            </a:r>
            <a:r>
              <a:rPr lang="en-US" b="1" baseline="-25000" dirty="0"/>
              <a:t>2</a:t>
            </a:r>
            <a:r>
              <a:rPr lang="en-US" b="1" dirty="0"/>
              <a:t> </a:t>
            </a:r>
            <a:r>
              <a:rPr lang="en-US" b="1" dirty="0">
                <a:sym typeface="Wingdings" pitchFamily="2" charset="2"/>
              </a:rPr>
              <a:t> </a:t>
            </a:r>
            <a:r>
              <a:rPr lang="en-US" b="1" dirty="0"/>
              <a:t>ClO</a:t>
            </a:r>
            <a:r>
              <a:rPr lang="en-US" b="1" baseline="-25000" dirty="0"/>
              <a:t>2</a:t>
            </a:r>
            <a:r>
              <a:rPr lang="en-US" b="1" baseline="30000" dirty="0"/>
              <a:t>-</a:t>
            </a:r>
            <a:r>
              <a:rPr lang="en-US" b="1" dirty="0"/>
              <a:t> + H</a:t>
            </a:r>
            <a:r>
              <a:rPr lang="en-US" b="1" baseline="30000" dirty="0"/>
              <a:t>+</a:t>
            </a:r>
            <a:r>
              <a:rPr lang="en-US" b="1" dirty="0">
                <a:sym typeface="Wingdings" pitchFamily="2" charset="2"/>
              </a:rPr>
              <a:t> </a:t>
            </a:r>
            <a:r>
              <a:rPr lang="en-US" b="1" dirty="0"/>
              <a:t>ClO</a:t>
            </a:r>
            <a:r>
              <a:rPr lang="en-US" b="1" baseline="-25000" dirty="0"/>
              <a:t>2</a:t>
            </a:r>
            <a:r>
              <a:rPr lang="en-US" b="1" dirty="0"/>
              <a:t> </a:t>
            </a:r>
            <a:r>
              <a:rPr lang="en-US" b="1" dirty="0">
                <a:sym typeface="Wingdings" pitchFamily="2" charset="2"/>
              </a:rPr>
              <a:t> </a:t>
            </a:r>
            <a:r>
              <a:rPr lang="en-US" b="1" dirty="0"/>
              <a:t>ClO</a:t>
            </a:r>
            <a:r>
              <a:rPr lang="en-US" b="1" baseline="-25000" dirty="0"/>
              <a:t>2</a:t>
            </a:r>
            <a:r>
              <a:rPr lang="en-US" b="1" baseline="30000" dirty="0"/>
              <a:t>-</a:t>
            </a:r>
            <a:r>
              <a:rPr lang="en-US" b="1" dirty="0"/>
              <a:t> + H</a:t>
            </a:r>
            <a:r>
              <a:rPr lang="en-US" b="1" baseline="30000" dirty="0"/>
              <a:t>+</a:t>
            </a:r>
            <a:r>
              <a:rPr lang="en-US" b="1" dirty="0">
                <a:sym typeface="Wingdings" pitchFamily="2" charset="2"/>
              </a:rPr>
              <a:t></a:t>
            </a:r>
          </a:p>
          <a:p>
            <a:pPr lvl="2" eaLnBrk="1" hangingPunct="1">
              <a:buFont typeface="Wingdings" panose="05000000000000000000" pitchFamily="2" charset="2"/>
              <a:buChar char="§"/>
              <a:defRPr/>
            </a:pPr>
            <a:r>
              <a:rPr lang="en-US" sz="1700" b="1" dirty="0">
                <a:sym typeface="Wingdings" pitchFamily="2" charset="2"/>
              </a:rPr>
              <a:t>ClO</a:t>
            </a:r>
            <a:r>
              <a:rPr lang="en-US" sz="1700" b="1" baseline="-25000" dirty="0">
                <a:sym typeface="Wingdings" pitchFamily="2" charset="2"/>
              </a:rPr>
              <a:t>2</a:t>
            </a:r>
            <a:r>
              <a:rPr lang="en-US" sz="1700" b="1" dirty="0">
                <a:sym typeface="Wingdings" pitchFamily="2" charset="2"/>
              </a:rPr>
              <a:t> can be “reduced” in the presence of other ions to </a:t>
            </a:r>
            <a:r>
              <a:rPr lang="en-US" sz="1700" b="1" dirty="0" err="1">
                <a:sym typeface="Wingdings" pitchFamily="2" charset="2"/>
              </a:rPr>
              <a:t>Cl</a:t>
            </a:r>
            <a:r>
              <a:rPr lang="en-US" sz="1700" b="1" baseline="30000" dirty="0">
                <a:sym typeface="Wingdings" pitchFamily="2" charset="2"/>
              </a:rPr>
              <a:t>- </a:t>
            </a:r>
          </a:p>
          <a:p>
            <a:pPr lvl="1" eaLnBrk="1" hangingPunct="1">
              <a:defRPr/>
            </a:pPr>
            <a:endParaRPr lang="en-US" sz="1000" b="1" dirty="0"/>
          </a:p>
          <a:p>
            <a:pPr marL="0" indent="0" eaLnBrk="1" hangingPunct="1">
              <a:defRPr/>
            </a:pPr>
            <a:endParaRPr lang="en-US" dirty="0"/>
          </a:p>
        </p:txBody>
      </p:sp>
      <p:sp>
        <p:nvSpPr>
          <p:cNvPr id="100" name="Rectangle 99"/>
          <p:cNvSpPr/>
          <p:nvPr/>
        </p:nvSpPr>
        <p:spPr>
          <a:xfrm>
            <a:off x="0" y="5725478"/>
            <a:ext cx="9144000" cy="442912"/>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b="1" dirty="0">
                <a:latin typeface="Arial" pitchFamily="34" charset="0"/>
                <a:cs typeface="Arial" pitchFamily="34" charset="0"/>
              </a:rPr>
              <a:t>SUBSTRATE</a:t>
            </a:r>
          </a:p>
        </p:txBody>
      </p:sp>
      <p:pic>
        <p:nvPicPr>
          <p:cNvPr id="101" name="Picture 16" descr="Germ_2.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19088" y="5101590"/>
            <a:ext cx="234950" cy="212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2" name="Picture 17" descr="Germ_1.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72375" y="5142865"/>
            <a:ext cx="146050" cy="2365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3" name="Picture 18" descr="Germ_1.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42113" y="5058728"/>
            <a:ext cx="144462" cy="2365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4" name="Picture 19" descr="Germ_1.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16263" y="5241290"/>
            <a:ext cx="144462" cy="2365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5" name="Picture 20" descr="Germ_1.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6300000">
            <a:off x="1404938" y="5146040"/>
            <a:ext cx="144462" cy="2365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6" name="Picture 21" descr="Germ_1.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6300000">
            <a:off x="2217738" y="5063490"/>
            <a:ext cx="144462" cy="2365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7" name="Picture 22" descr="Germ_1.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6300000">
            <a:off x="5656263" y="5368290"/>
            <a:ext cx="144462" cy="2365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8" name="Picture 23" descr="Germ_1.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6300000">
            <a:off x="8507413" y="5304790"/>
            <a:ext cx="144462" cy="2365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9" name="Picture 24" descr="Germ_2.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85888" y="5400040"/>
            <a:ext cx="234950" cy="212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0" name="Picture 25" descr="Germ_2.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03488" y="5184140"/>
            <a:ext cx="234950" cy="212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1" name="Picture 26" descr="Germ_2.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68888" y="5050790"/>
            <a:ext cx="234950" cy="212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2" name="Picture 27" descr="Germ_2.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719888" y="5387340"/>
            <a:ext cx="234950" cy="212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3" name="Picture 28" descr="Germ_2.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862888" y="5222240"/>
            <a:ext cx="234950" cy="212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114" name="Straight Connector 113"/>
          <p:cNvCxnSpPr/>
          <p:nvPr/>
        </p:nvCxnSpPr>
        <p:spPr>
          <a:xfrm>
            <a:off x="0" y="5006340"/>
            <a:ext cx="9144000" cy="0"/>
          </a:xfrm>
          <a:prstGeom prst="line">
            <a:avLst/>
          </a:prstGeom>
          <a:ln w="22225">
            <a:solidFill>
              <a:schemeClr val="accent1"/>
            </a:solidFill>
            <a:prstDash val="dash"/>
          </a:ln>
        </p:spPr>
        <p:style>
          <a:lnRef idx="1">
            <a:schemeClr val="accent1"/>
          </a:lnRef>
          <a:fillRef idx="0">
            <a:schemeClr val="accent1"/>
          </a:fillRef>
          <a:effectRef idx="0">
            <a:schemeClr val="accent1"/>
          </a:effectRef>
          <a:fontRef idx="minor">
            <a:schemeClr val="tx1"/>
          </a:fontRef>
        </p:style>
      </p:cxnSp>
      <p:sp>
        <p:nvSpPr>
          <p:cNvPr id="115" name="TextBox 114"/>
          <p:cNvSpPr txBox="1"/>
          <p:nvPr/>
        </p:nvSpPr>
        <p:spPr>
          <a:xfrm>
            <a:off x="6532563" y="4364990"/>
            <a:ext cx="1762125" cy="330200"/>
          </a:xfrm>
          <a:prstGeom prst="rect">
            <a:avLst/>
          </a:prstGeom>
        </p:spPr>
        <p:txBody>
          <a:bodyPr/>
          <a:lstStyle/>
          <a:p>
            <a:pPr marL="342900" indent="-342900" defTabSz="914400" fontAlgn="auto">
              <a:lnSpc>
                <a:spcPct val="85000"/>
              </a:lnSpc>
              <a:spcBef>
                <a:spcPts val="0"/>
              </a:spcBef>
              <a:spcAft>
                <a:spcPts val="600"/>
              </a:spcAft>
              <a:buClr>
                <a:schemeClr val="accent1"/>
              </a:buClr>
              <a:buSzPct val="70000"/>
              <a:defRPr/>
            </a:pPr>
            <a:r>
              <a:rPr lang="en-US" sz="1050" b="1" dirty="0">
                <a:solidFill>
                  <a:schemeClr val="tx1">
                    <a:lumMod val="75000"/>
                    <a:lumOff val="25000"/>
                  </a:schemeClr>
                </a:solidFill>
                <a:cs typeface="Arial" pitchFamily="34" charset="0"/>
              </a:rPr>
              <a:t>Negative Surface Charge</a:t>
            </a:r>
          </a:p>
        </p:txBody>
      </p:sp>
      <p:sp>
        <p:nvSpPr>
          <p:cNvPr id="116" name="TextBox 115"/>
          <p:cNvSpPr txBox="1"/>
          <p:nvPr/>
        </p:nvSpPr>
        <p:spPr>
          <a:xfrm>
            <a:off x="4722813" y="4377690"/>
            <a:ext cx="1216025" cy="311150"/>
          </a:xfrm>
          <a:prstGeom prst="rect">
            <a:avLst/>
          </a:prstGeom>
        </p:spPr>
        <p:txBody>
          <a:bodyPr/>
          <a:lstStyle/>
          <a:p>
            <a:pPr marL="342900" indent="-342900" algn="ctr" defTabSz="914400" fontAlgn="auto">
              <a:lnSpc>
                <a:spcPct val="85000"/>
              </a:lnSpc>
              <a:spcBef>
                <a:spcPts val="0"/>
              </a:spcBef>
              <a:spcAft>
                <a:spcPts val="600"/>
              </a:spcAft>
              <a:buClr>
                <a:schemeClr val="accent1"/>
              </a:buClr>
              <a:buSzPct val="70000"/>
              <a:defRPr/>
            </a:pPr>
            <a:r>
              <a:rPr lang="en-US" sz="1050" b="1" dirty="0">
                <a:solidFill>
                  <a:schemeClr val="tx1">
                    <a:lumMod val="75000"/>
                    <a:lumOff val="25000"/>
                  </a:schemeClr>
                </a:solidFill>
                <a:ea typeface="+mn-ea"/>
                <a:cs typeface="Arial" pitchFamily="34" charset="0"/>
              </a:rPr>
              <a:t>HOBr Repelled</a:t>
            </a:r>
          </a:p>
        </p:txBody>
      </p:sp>
      <p:sp>
        <p:nvSpPr>
          <p:cNvPr id="117" name="TextBox 116"/>
          <p:cNvSpPr txBox="1"/>
          <p:nvPr/>
        </p:nvSpPr>
        <p:spPr>
          <a:xfrm>
            <a:off x="2827338" y="4377690"/>
            <a:ext cx="1187450" cy="311150"/>
          </a:xfrm>
          <a:prstGeom prst="rect">
            <a:avLst/>
          </a:prstGeom>
        </p:spPr>
        <p:txBody>
          <a:bodyPr/>
          <a:lstStyle/>
          <a:p>
            <a:pPr marL="342900" indent="-342900" algn="ctr" defTabSz="914400" fontAlgn="auto">
              <a:lnSpc>
                <a:spcPct val="85000"/>
              </a:lnSpc>
              <a:spcBef>
                <a:spcPts val="0"/>
              </a:spcBef>
              <a:spcAft>
                <a:spcPts val="600"/>
              </a:spcAft>
              <a:buClr>
                <a:schemeClr val="accent1"/>
              </a:buClr>
              <a:buSzPct val="70000"/>
              <a:defRPr/>
            </a:pPr>
            <a:r>
              <a:rPr lang="en-US" sz="1050" b="1" dirty="0">
                <a:solidFill>
                  <a:schemeClr val="tx1">
                    <a:lumMod val="75000"/>
                    <a:lumOff val="25000"/>
                  </a:schemeClr>
                </a:solidFill>
                <a:ea typeface="+mn-ea"/>
                <a:cs typeface="Arial" pitchFamily="34" charset="0"/>
              </a:rPr>
              <a:t>HOCl Repelled</a:t>
            </a:r>
          </a:p>
        </p:txBody>
      </p:sp>
      <p:sp>
        <p:nvSpPr>
          <p:cNvPr id="118" name="TextBox 117"/>
          <p:cNvSpPr txBox="1"/>
          <p:nvPr/>
        </p:nvSpPr>
        <p:spPr>
          <a:xfrm>
            <a:off x="952500" y="4377690"/>
            <a:ext cx="1338263" cy="317500"/>
          </a:xfrm>
          <a:prstGeom prst="rect">
            <a:avLst/>
          </a:prstGeom>
        </p:spPr>
        <p:txBody>
          <a:bodyPr/>
          <a:lstStyle/>
          <a:p>
            <a:pPr marL="342900" indent="-342900" algn="ctr" defTabSz="914400" fontAlgn="auto">
              <a:lnSpc>
                <a:spcPct val="85000"/>
              </a:lnSpc>
              <a:spcBef>
                <a:spcPts val="0"/>
              </a:spcBef>
              <a:spcAft>
                <a:spcPts val="600"/>
              </a:spcAft>
              <a:buClr>
                <a:schemeClr val="accent1"/>
              </a:buClr>
              <a:buSzPct val="70000"/>
              <a:defRPr/>
            </a:pPr>
            <a:r>
              <a:rPr lang="en-US" sz="1050" b="1" dirty="0">
                <a:solidFill>
                  <a:schemeClr val="tx1">
                    <a:lumMod val="75000"/>
                    <a:lumOff val="25000"/>
                  </a:schemeClr>
                </a:solidFill>
                <a:ea typeface="+mn-ea"/>
                <a:cs typeface="Arial" pitchFamily="34" charset="0"/>
              </a:rPr>
              <a:t>ClO</a:t>
            </a:r>
            <a:r>
              <a:rPr lang="en-US" sz="1050" b="1" baseline="-25000" dirty="0">
                <a:solidFill>
                  <a:schemeClr val="tx1">
                    <a:lumMod val="75000"/>
                    <a:lumOff val="25000"/>
                  </a:schemeClr>
                </a:solidFill>
                <a:ea typeface="+mn-ea"/>
                <a:cs typeface="Arial" pitchFamily="34" charset="0"/>
              </a:rPr>
              <a:t>2</a:t>
            </a:r>
            <a:r>
              <a:rPr lang="en-US" sz="1050" b="1" dirty="0">
                <a:solidFill>
                  <a:schemeClr val="tx1">
                    <a:lumMod val="75000"/>
                    <a:lumOff val="25000"/>
                  </a:schemeClr>
                </a:solidFill>
                <a:ea typeface="+mn-ea"/>
                <a:cs typeface="Arial" pitchFamily="34" charset="0"/>
              </a:rPr>
              <a:t> Penetrates</a:t>
            </a:r>
          </a:p>
        </p:txBody>
      </p:sp>
      <p:cxnSp>
        <p:nvCxnSpPr>
          <p:cNvPr id="119" name="Shape 42"/>
          <p:cNvCxnSpPr>
            <a:stCxn id="115" idx="3"/>
          </p:cNvCxnSpPr>
          <p:nvPr/>
        </p:nvCxnSpPr>
        <p:spPr>
          <a:xfrm>
            <a:off x="8294688" y="4530090"/>
            <a:ext cx="152400" cy="234950"/>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sp>
        <p:nvSpPr>
          <p:cNvPr id="120" name="Freeform 119"/>
          <p:cNvSpPr/>
          <p:nvPr/>
        </p:nvSpPr>
        <p:spPr>
          <a:xfrm>
            <a:off x="1422400" y="4606290"/>
            <a:ext cx="742950" cy="914400"/>
          </a:xfrm>
          <a:custGeom>
            <a:avLst/>
            <a:gdLst>
              <a:gd name="connsiteX0" fmla="*/ 0 w 742950"/>
              <a:gd name="connsiteY0" fmla="*/ 0 h 914400"/>
              <a:gd name="connsiteX1" fmla="*/ 177800 w 742950"/>
              <a:gd name="connsiteY1" fmla="*/ 317500 h 914400"/>
              <a:gd name="connsiteX2" fmla="*/ 609600 w 742950"/>
              <a:gd name="connsiteY2" fmla="*/ 647700 h 914400"/>
              <a:gd name="connsiteX3" fmla="*/ 742950 w 742950"/>
              <a:gd name="connsiteY3" fmla="*/ 914400 h 914400"/>
            </a:gdLst>
            <a:ahLst/>
            <a:cxnLst>
              <a:cxn ang="0">
                <a:pos x="connsiteX0" y="connsiteY0"/>
              </a:cxn>
              <a:cxn ang="0">
                <a:pos x="connsiteX1" y="connsiteY1"/>
              </a:cxn>
              <a:cxn ang="0">
                <a:pos x="connsiteX2" y="connsiteY2"/>
              </a:cxn>
              <a:cxn ang="0">
                <a:pos x="connsiteX3" y="connsiteY3"/>
              </a:cxn>
            </a:cxnLst>
            <a:rect l="l" t="t" r="r" b="b"/>
            <a:pathLst>
              <a:path w="742950" h="914400">
                <a:moveTo>
                  <a:pt x="0" y="0"/>
                </a:moveTo>
                <a:cubicBezTo>
                  <a:pt x="38100" y="104775"/>
                  <a:pt x="76200" y="209550"/>
                  <a:pt x="177800" y="317500"/>
                </a:cubicBezTo>
                <a:cubicBezTo>
                  <a:pt x="279400" y="425450"/>
                  <a:pt x="515408" y="548217"/>
                  <a:pt x="609600" y="647700"/>
                </a:cubicBezTo>
                <a:cubicBezTo>
                  <a:pt x="703792" y="747183"/>
                  <a:pt x="723371" y="830791"/>
                  <a:pt x="742950" y="914400"/>
                </a:cubicBezTo>
              </a:path>
            </a:pathLst>
          </a:custGeom>
          <a:ln w="19050">
            <a:tailEnd type="triangle" w="lg" len="lg"/>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121" name="Freeform 120"/>
          <p:cNvSpPr/>
          <p:nvPr/>
        </p:nvSpPr>
        <p:spPr>
          <a:xfrm>
            <a:off x="906463" y="4606290"/>
            <a:ext cx="344487" cy="908050"/>
          </a:xfrm>
          <a:custGeom>
            <a:avLst/>
            <a:gdLst>
              <a:gd name="connsiteX0" fmla="*/ 345017 w 345017"/>
              <a:gd name="connsiteY0" fmla="*/ 0 h 857250"/>
              <a:gd name="connsiteX1" fmla="*/ 27517 w 345017"/>
              <a:gd name="connsiteY1" fmla="*/ 349250 h 857250"/>
              <a:gd name="connsiteX2" fmla="*/ 179917 w 345017"/>
              <a:gd name="connsiteY2" fmla="*/ 647700 h 857250"/>
              <a:gd name="connsiteX3" fmla="*/ 205317 w 345017"/>
              <a:gd name="connsiteY3" fmla="*/ 857250 h 857250"/>
            </a:gdLst>
            <a:ahLst/>
            <a:cxnLst>
              <a:cxn ang="0">
                <a:pos x="connsiteX0" y="connsiteY0"/>
              </a:cxn>
              <a:cxn ang="0">
                <a:pos x="connsiteX1" y="connsiteY1"/>
              </a:cxn>
              <a:cxn ang="0">
                <a:pos x="connsiteX2" y="connsiteY2"/>
              </a:cxn>
              <a:cxn ang="0">
                <a:pos x="connsiteX3" y="connsiteY3"/>
              </a:cxn>
            </a:cxnLst>
            <a:rect l="l" t="t" r="r" b="b"/>
            <a:pathLst>
              <a:path w="345017" h="857250">
                <a:moveTo>
                  <a:pt x="345017" y="0"/>
                </a:moveTo>
                <a:cubicBezTo>
                  <a:pt x="200025" y="120650"/>
                  <a:pt x="55034" y="241300"/>
                  <a:pt x="27517" y="349250"/>
                </a:cubicBezTo>
                <a:cubicBezTo>
                  <a:pt x="0" y="457200"/>
                  <a:pt x="150284" y="563033"/>
                  <a:pt x="179917" y="647700"/>
                </a:cubicBezTo>
                <a:cubicBezTo>
                  <a:pt x="209550" y="732367"/>
                  <a:pt x="205317" y="857250"/>
                  <a:pt x="205317" y="857250"/>
                </a:cubicBezTo>
              </a:path>
            </a:pathLst>
          </a:custGeom>
          <a:ln w="19050">
            <a:tailEnd type="triangle" w="lg" len="lg"/>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122" name="TextBox 121"/>
          <p:cNvSpPr txBox="1"/>
          <p:nvPr/>
        </p:nvSpPr>
        <p:spPr>
          <a:xfrm>
            <a:off x="2705101" y="5676722"/>
            <a:ext cx="800735" cy="215444"/>
          </a:xfrm>
          <a:prstGeom prst="rect">
            <a:avLst/>
          </a:prstGeom>
          <a:noFill/>
        </p:spPr>
        <p:txBody>
          <a:bodyPr wrap="square" rtlCol="0">
            <a:spAutoFit/>
          </a:bodyPr>
          <a:lstStyle/>
          <a:p>
            <a:pPr algn="ctr"/>
            <a:r>
              <a:rPr lang="en-US" sz="800" dirty="0"/>
              <a:t>Corrosion</a:t>
            </a:r>
          </a:p>
        </p:txBody>
      </p:sp>
      <p:sp>
        <p:nvSpPr>
          <p:cNvPr id="123" name="TextBox 122"/>
          <p:cNvSpPr txBox="1"/>
          <p:nvPr/>
        </p:nvSpPr>
        <p:spPr>
          <a:xfrm>
            <a:off x="7398385" y="5676722"/>
            <a:ext cx="800735" cy="215444"/>
          </a:xfrm>
          <a:prstGeom prst="rect">
            <a:avLst/>
          </a:prstGeom>
          <a:noFill/>
        </p:spPr>
        <p:txBody>
          <a:bodyPr wrap="square" rtlCol="0">
            <a:spAutoFit/>
          </a:bodyPr>
          <a:lstStyle/>
          <a:p>
            <a:pPr algn="ctr"/>
            <a:r>
              <a:rPr lang="en-US" sz="800" dirty="0"/>
              <a:t>Corrosion</a:t>
            </a:r>
          </a:p>
        </p:txBody>
      </p:sp>
      <p:pic>
        <p:nvPicPr>
          <p:cNvPr id="124" name="Picture 123"/>
          <p:cNvPicPr>
            <a:picLocks noChangeAspect="1"/>
          </p:cNvPicPr>
          <p:nvPr/>
        </p:nvPicPr>
        <p:blipFill>
          <a:blip r:embed="rId4"/>
          <a:stretch>
            <a:fillRect/>
          </a:stretch>
        </p:blipFill>
        <p:spPr>
          <a:xfrm>
            <a:off x="1113563" y="4628150"/>
            <a:ext cx="477111" cy="285570"/>
          </a:xfrm>
          <a:prstGeom prst="rect">
            <a:avLst/>
          </a:prstGeom>
        </p:spPr>
      </p:pic>
      <p:cxnSp>
        <p:nvCxnSpPr>
          <p:cNvPr id="125" name="Straight Connector 124"/>
          <p:cNvCxnSpPr/>
          <p:nvPr/>
        </p:nvCxnSpPr>
        <p:spPr>
          <a:xfrm flipH="1">
            <a:off x="417369" y="1346538"/>
            <a:ext cx="8223249" cy="0"/>
          </a:xfrm>
          <a:prstGeom prst="line">
            <a:avLst/>
          </a:prstGeom>
          <a:ln>
            <a:solidFill>
              <a:srgbClr val="5B9BD5"/>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908623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ClO2 Biofilm Kill Mechanism</a:t>
            </a:r>
          </a:p>
        </p:txBody>
      </p:sp>
      <p:sp>
        <p:nvSpPr>
          <p:cNvPr id="10" name="Rectangle 9"/>
          <p:cNvSpPr/>
          <p:nvPr/>
        </p:nvSpPr>
        <p:spPr>
          <a:xfrm>
            <a:off x="-24425" y="1709919"/>
            <a:ext cx="9144000" cy="4371237"/>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142509" y="4840288"/>
            <a:ext cx="8667750" cy="498475"/>
          </a:xfrm>
          <a:prstGeom prst="rect">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Freeform 2"/>
          <p:cNvSpPr>
            <a:spLocks/>
          </p:cNvSpPr>
          <p:nvPr/>
        </p:nvSpPr>
        <p:spPr bwMode="auto">
          <a:xfrm>
            <a:off x="0" y="4271963"/>
            <a:ext cx="9144000" cy="1139825"/>
          </a:xfrm>
          <a:custGeom>
            <a:avLst/>
            <a:gdLst>
              <a:gd name="T0" fmla="*/ 18978 w 5782"/>
              <a:gd name="T1" fmla="*/ 223838 h 718"/>
              <a:gd name="T2" fmla="*/ 18978 w 5782"/>
              <a:gd name="T3" fmla="*/ 1138238 h 718"/>
              <a:gd name="T4" fmla="*/ 710075 w 5782"/>
              <a:gd name="T5" fmla="*/ 1130300 h 718"/>
              <a:gd name="T6" fmla="*/ 762264 w 5782"/>
              <a:gd name="T7" fmla="*/ 1062038 h 718"/>
              <a:gd name="T8" fmla="*/ 891943 w 5782"/>
              <a:gd name="T9" fmla="*/ 1023938 h 718"/>
              <a:gd name="T10" fmla="*/ 1165536 w 5782"/>
              <a:gd name="T11" fmla="*/ 1031875 h 718"/>
              <a:gd name="T12" fmla="*/ 1363218 w 5782"/>
              <a:gd name="T13" fmla="*/ 1023938 h 718"/>
              <a:gd name="T14" fmla="*/ 1453361 w 5782"/>
              <a:gd name="T15" fmla="*/ 1062038 h 718"/>
              <a:gd name="T16" fmla="*/ 1696906 w 5782"/>
              <a:gd name="T17" fmla="*/ 1077913 h 718"/>
              <a:gd name="T18" fmla="*/ 4050118 w 5782"/>
              <a:gd name="T19" fmla="*/ 1031875 h 718"/>
              <a:gd name="T20" fmla="*/ 4413854 w 5782"/>
              <a:gd name="T21" fmla="*/ 993775 h 718"/>
              <a:gd name="T22" fmla="*/ 4519812 w 5782"/>
              <a:gd name="T23" fmla="*/ 963613 h 718"/>
              <a:gd name="T24" fmla="*/ 4611536 w 5782"/>
              <a:gd name="T25" fmla="*/ 939800 h 718"/>
              <a:gd name="T26" fmla="*/ 4809219 w 5782"/>
              <a:gd name="T27" fmla="*/ 893763 h 718"/>
              <a:gd name="T28" fmla="*/ 4923084 w 5782"/>
              <a:gd name="T29" fmla="*/ 901700 h 718"/>
              <a:gd name="T30" fmla="*/ 5112859 w 5782"/>
              <a:gd name="T31" fmla="*/ 931863 h 718"/>
              <a:gd name="T32" fmla="*/ 5316868 w 5782"/>
              <a:gd name="T33" fmla="*/ 925513 h 718"/>
              <a:gd name="T34" fmla="*/ 5538272 w 5782"/>
              <a:gd name="T35" fmla="*/ 993775 h 718"/>
              <a:gd name="T36" fmla="*/ 5644230 w 5782"/>
              <a:gd name="T37" fmla="*/ 1001713 h 718"/>
              <a:gd name="T38" fmla="*/ 5652137 w 5782"/>
              <a:gd name="T39" fmla="*/ 1016000 h 718"/>
              <a:gd name="T40" fmla="*/ 7002704 w 5782"/>
              <a:gd name="T41" fmla="*/ 1062038 h 718"/>
              <a:gd name="T42" fmla="*/ 7398068 w 5782"/>
              <a:gd name="T43" fmla="*/ 1016000 h 718"/>
              <a:gd name="T44" fmla="*/ 7579936 w 5782"/>
              <a:gd name="T45" fmla="*/ 977900 h 718"/>
              <a:gd name="T46" fmla="*/ 7815574 w 5782"/>
              <a:gd name="T47" fmla="*/ 955675 h 718"/>
              <a:gd name="T48" fmla="*/ 7981627 w 5782"/>
              <a:gd name="T49" fmla="*/ 969963 h 718"/>
              <a:gd name="T50" fmla="*/ 8179310 w 5782"/>
              <a:gd name="T51" fmla="*/ 1016000 h 718"/>
              <a:gd name="T52" fmla="*/ 8201450 w 5782"/>
              <a:gd name="T53" fmla="*/ 1023938 h 718"/>
              <a:gd name="T54" fmla="*/ 8239405 w 5782"/>
              <a:gd name="T55" fmla="*/ 1062038 h 718"/>
              <a:gd name="T56" fmla="*/ 9128185 w 5782"/>
              <a:gd name="T57" fmla="*/ 1062038 h 718"/>
              <a:gd name="T58" fmla="*/ 9120278 w 5782"/>
              <a:gd name="T59" fmla="*/ 131763 h 718"/>
              <a:gd name="T60" fmla="*/ 9060183 w 5782"/>
              <a:gd name="T61" fmla="*/ 147638 h 718"/>
              <a:gd name="T62" fmla="*/ 8528812 w 5782"/>
              <a:gd name="T63" fmla="*/ 155575 h 718"/>
              <a:gd name="T64" fmla="*/ 8011675 w 5782"/>
              <a:gd name="T65" fmla="*/ 109538 h 718"/>
              <a:gd name="T66" fmla="*/ 7246248 w 5782"/>
              <a:gd name="T67" fmla="*/ 49213 h 718"/>
              <a:gd name="T68" fmla="*/ 6820836 w 5782"/>
              <a:gd name="T69" fmla="*/ 3175 h 718"/>
              <a:gd name="T70" fmla="*/ 6509288 w 5782"/>
              <a:gd name="T71" fmla="*/ 25400 h 718"/>
              <a:gd name="T72" fmla="*/ 6015873 w 5782"/>
              <a:gd name="T73" fmla="*/ 17463 h 718"/>
              <a:gd name="T74" fmla="*/ 5424407 w 5782"/>
              <a:gd name="T75" fmla="*/ 17463 h 718"/>
              <a:gd name="T76" fmla="*/ 4817126 w 5782"/>
              <a:gd name="T77" fmla="*/ 55563 h 718"/>
              <a:gd name="T78" fmla="*/ 4573581 w 5782"/>
              <a:gd name="T79" fmla="*/ 79375 h 718"/>
              <a:gd name="T80" fmla="*/ 4323711 w 5782"/>
              <a:gd name="T81" fmla="*/ 87313 h 718"/>
              <a:gd name="T82" fmla="*/ 4064351 w 5782"/>
              <a:gd name="T83" fmla="*/ 109538 h 718"/>
              <a:gd name="T84" fmla="*/ 3906205 w 5782"/>
              <a:gd name="T85" fmla="*/ 131763 h 718"/>
              <a:gd name="T86" fmla="*/ 3738571 w 5782"/>
              <a:gd name="T87" fmla="*/ 117475 h 718"/>
              <a:gd name="T88" fmla="*/ 3646846 w 5782"/>
              <a:gd name="T89" fmla="*/ 109538 h 718"/>
              <a:gd name="T90" fmla="*/ 3215108 w 5782"/>
              <a:gd name="T91" fmla="*/ 125413 h 718"/>
              <a:gd name="T92" fmla="*/ 2957330 w 5782"/>
              <a:gd name="T93" fmla="*/ 79375 h 718"/>
              <a:gd name="T94" fmla="*/ 2599920 w 5782"/>
              <a:gd name="T95" fmla="*/ 63500 h 718"/>
              <a:gd name="T96" fmla="*/ 2160274 w 5782"/>
              <a:gd name="T97" fmla="*/ 55563 h 718"/>
              <a:gd name="T98" fmla="*/ 1499224 w 5782"/>
              <a:gd name="T99" fmla="*/ 41275 h 718"/>
              <a:gd name="T100" fmla="*/ 952039 w 5782"/>
              <a:gd name="T101" fmla="*/ 33338 h 718"/>
              <a:gd name="T102" fmla="*/ 466531 w 5782"/>
              <a:gd name="T103" fmla="*/ 49213 h 718"/>
              <a:gd name="T104" fmla="*/ 216660 w 5782"/>
              <a:gd name="T105" fmla="*/ 71438 h 718"/>
              <a:gd name="T106" fmla="*/ 170798 w 5782"/>
              <a:gd name="T107" fmla="*/ 93663 h 718"/>
              <a:gd name="T108" fmla="*/ 124935 w 5782"/>
              <a:gd name="T109" fmla="*/ 109538 h 718"/>
              <a:gd name="T110" fmla="*/ 3163 w 5782"/>
              <a:gd name="T111" fmla="*/ 185738 h 718"/>
              <a:gd name="T112" fmla="*/ 18978 w 5782"/>
              <a:gd name="T113" fmla="*/ 223838 h 71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5782" h="718">
                <a:moveTo>
                  <a:pt x="12" y="141"/>
                </a:moveTo>
                <a:lnTo>
                  <a:pt x="12" y="717"/>
                </a:lnTo>
                <a:cubicBezTo>
                  <a:pt x="158" y="715"/>
                  <a:pt x="303" y="718"/>
                  <a:pt x="449" y="712"/>
                </a:cubicBezTo>
                <a:cubicBezTo>
                  <a:pt x="457" y="712"/>
                  <a:pt x="475" y="674"/>
                  <a:pt x="482" y="669"/>
                </a:cubicBezTo>
                <a:cubicBezTo>
                  <a:pt x="502" y="656"/>
                  <a:pt x="541" y="650"/>
                  <a:pt x="564" y="645"/>
                </a:cubicBezTo>
                <a:cubicBezTo>
                  <a:pt x="622" y="652"/>
                  <a:pt x="679" y="644"/>
                  <a:pt x="737" y="650"/>
                </a:cubicBezTo>
                <a:cubicBezTo>
                  <a:pt x="779" y="648"/>
                  <a:pt x="820" y="644"/>
                  <a:pt x="862" y="645"/>
                </a:cubicBezTo>
                <a:cubicBezTo>
                  <a:pt x="884" y="646"/>
                  <a:pt x="898" y="665"/>
                  <a:pt x="919" y="669"/>
                </a:cubicBezTo>
                <a:cubicBezTo>
                  <a:pt x="969" y="680"/>
                  <a:pt x="1022" y="679"/>
                  <a:pt x="1073" y="679"/>
                </a:cubicBezTo>
                <a:cubicBezTo>
                  <a:pt x="1809" y="673"/>
                  <a:pt x="2037" y="673"/>
                  <a:pt x="2561" y="650"/>
                </a:cubicBezTo>
                <a:cubicBezTo>
                  <a:pt x="2727" y="635"/>
                  <a:pt x="2479" y="635"/>
                  <a:pt x="2791" y="626"/>
                </a:cubicBezTo>
                <a:cubicBezTo>
                  <a:pt x="2815" y="620"/>
                  <a:pt x="2833" y="611"/>
                  <a:pt x="2858" y="607"/>
                </a:cubicBezTo>
                <a:cubicBezTo>
                  <a:pt x="2896" y="594"/>
                  <a:pt x="2877" y="599"/>
                  <a:pt x="2916" y="592"/>
                </a:cubicBezTo>
                <a:cubicBezTo>
                  <a:pt x="2946" y="573"/>
                  <a:pt x="3004" y="568"/>
                  <a:pt x="3041" y="563"/>
                </a:cubicBezTo>
                <a:cubicBezTo>
                  <a:pt x="3073" y="571"/>
                  <a:pt x="3075" y="573"/>
                  <a:pt x="3113" y="568"/>
                </a:cubicBezTo>
                <a:cubicBezTo>
                  <a:pt x="3153" y="576"/>
                  <a:pt x="3193" y="580"/>
                  <a:pt x="3233" y="587"/>
                </a:cubicBezTo>
                <a:cubicBezTo>
                  <a:pt x="3280" y="583"/>
                  <a:pt x="3315" y="578"/>
                  <a:pt x="3362" y="583"/>
                </a:cubicBezTo>
                <a:cubicBezTo>
                  <a:pt x="3409" y="592"/>
                  <a:pt x="3455" y="620"/>
                  <a:pt x="3502" y="626"/>
                </a:cubicBezTo>
                <a:cubicBezTo>
                  <a:pt x="3524" y="629"/>
                  <a:pt x="3547" y="629"/>
                  <a:pt x="3569" y="631"/>
                </a:cubicBezTo>
                <a:cubicBezTo>
                  <a:pt x="3575" y="647"/>
                  <a:pt x="3574" y="650"/>
                  <a:pt x="3574" y="640"/>
                </a:cubicBezTo>
                <a:cubicBezTo>
                  <a:pt x="3859" y="650"/>
                  <a:pt x="4143" y="661"/>
                  <a:pt x="4428" y="669"/>
                </a:cubicBezTo>
                <a:cubicBezTo>
                  <a:pt x="4509" y="671"/>
                  <a:pt x="4597" y="644"/>
                  <a:pt x="4678" y="640"/>
                </a:cubicBezTo>
                <a:cubicBezTo>
                  <a:pt x="4716" y="630"/>
                  <a:pt x="4753" y="621"/>
                  <a:pt x="4793" y="616"/>
                </a:cubicBezTo>
                <a:cubicBezTo>
                  <a:pt x="4845" y="597"/>
                  <a:pt x="4870" y="605"/>
                  <a:pt x="4942" y="602"/>
                </a:cubicBezTo>
                <a:cubicBezTo>
                  <a:pt x="4987" y="618"/>
                  <a:pt x="4938" y="602"/>
                  <a:pt x="5047" y="611"/>
                </a:cubicBezTo>
                <a:cubicBezTo>
                  <a:pt x="5088" y="614"/>
                  <a:pt x="5131" y="633"/>
                  <a:pt x="5172" y="640"/>
                </a:cubicBezTo>
                <a:cubicBezTo>
                  <a:pt x="5177" y="642"/>
                  <a:pt x="5182" y="641"/>
                  <a:pt x="5186" y="645"/>
                </a:cubicBezTo>
                <a:cubicBezTo>
                  <a:pt x="5195" y="654"/>
                  <a:pt x="5189" y="669"/>
                  <a:pt x="5210" y="669"/>
                </a:cubicBezTo>
                <a:lnTo>
                  <a:pt x="5772" y="669"/>
                </a:lnTo>
                <a:cubicBezTo>
                  <a:pt x="5770" y="474"/>
                  <a:pt x="5782" y="278"/>
                  <a:pt x="5767" y="83"/>
                </a:cubicBezTo>
                <a:cubicBezTo>
                  <a:pt x="5766" y="70"/>
                  <a:pt x="5729" y="93"/>
                  <a:pt x="5729" y="93"/>
                </a:cubicBezTo>
                <a:cubicBezTo>
                  <a:pt x="5670" y="128"/>
                  <a:pt x="5426" y="99"/>
                  <a:pt x="5393" y="98"/>
                </a:cubicBezTo>
                <a:cubicBezTo>
                  <a:pt x="5284" y="75"/>
                  <a:pt x="5177" y="73"/>
                  <a:pt x="5066" y="69"/>
                </a:cubicBezTo>
                <a:cubicBezTo>
                  <a:pt x="4905" y="57"/>
                  <a:pt x="4743" y="36"/>
                  <a:pt x="4582" y="31"/>
                </a:cubicBezTo>
                <a:cubicBezTo>
                  <a:pt x="4493" y="9"/>
                  <a:pt x="4403" y="11"/>
                  <a:pt x="4313" y="2"/>
                </a:cubicBezTo>
                <a:cubicBezTo>
                  <a:pt x="4247" y="5"/>
                  <a:pt x="4182" y="11"/>
                  <a:pt x="4116" y="16"/>
                </a:cubicBezTo>
                <a:cubicBezTo>
                  <a:pt x="4005" y="11"/>
                  <a:pt x="3916" y="8"/>
                  <a:pt x="3804" y="11"/>
                </a:cubicBezTo>
                <a:cubicBezTo>
                  <a:pt x="3662" y="9"/>
                  <a:pt x="3558" y="0"/>
                  <a:pt x="3430" y="11"/>
                </a:cubicBezTo>
                <a:cubicBezTo>
                  <a:pt x="3307" y="37"/>
                  <a:pt x="3172" y="28"/>
                  <a:pt x="3046" y="35"/>
                </a:cubicBezTo>
                <a:cubicBezTo>
                  <a:pt x="2996" y="25"/>
                  <a:pt x="2942" y="47"/>
                  <a:pt x="2892" y="50"/>
                </a:cubicBezTo>
                <a:cubicBezTo>
                  <a:pt x="2839" y="53"/>
                  <a:pt x="2787" y="53"/>
                  <a:pt x="2734" y="55"/>
                </a:cubicBezTo>
                <a:cubicBezTo>
                  <a:pt x="2679" y="60"/>
                  <a:pt x="2625" y="65"/>
                  <a:pt x="2570" y="69"/>
                </a:cubicBezTo>
                <a:cubicBezTo>
                  <a:pt x="2537" y="75"/>
                  <a:pt x="2470" y="83"/>
                  <a:pt x="2470" y="83"/>
                </a:cubicBezTo>
                <a:cubicBezTo>
                  <a:pt x="2435" y="80"/>
                  <a:pt x="2399" y="77"/>
                  <a:pt x="2364" y="74"/>
                </a:cubicBezTo>
                <a:cubicBezTo>
                  <a:pt x="2345" y="72"/>
                  <a:pt x="2306" y="69"/>
                  <a:pt x="2306" y="69"/>
                </a:cubicBezTo>
                <a:cubicBezTo>
                  <a:pt x="2213" y="75"/>
                  <a:pt x="2127" y="82"/>
                  <a:pt x="2033" y="79"/>
                </a:cubicBezTo>
                <a:cubicBezTo>
                  <a:pt x="1985" y="54"/>
                  <a:pt x="1922" y="53"/>
                  <a:pt x="1870" y="50"/>
                </a:cubicBezTo>
                <a:cubicBezTo>
                  <a:pt x="1796" y="58"/>
                  <a:pt x="1719" y="46"/>
                  <a:pt x="1644" y="40"/>
                </a:cubicBezTo>
                <a:cubicBezTo>
                  <a:pt x="1564" y="19"/>
                  <a:pt x="1445" y="33"/>
                  <a:pt x="1366" y="35"/>
                </a:cubicBezTo>
                <a:cubicBezTo>
                  <a:pt x="1229" y="69"/>
                  <a:pt x="1086" y="39"/>
                  <a:pt x="948" y="26"/>
                </a:cubicBezTo>
                <a:cubicBezTo>
                  <a:pt x="833" y="37"/>
                  <a:pt x="717" y="28"/>
                  <a:pt x="602" y="21"/>
                </a:cubicBezTo>
                <a:cubicBezTo>
                  <a:pt x="552" y="8"/>
                  <a:pt x="316" y="30"/>
                  <a:pt x="295" y="31"/>
                </a:cubicBezTo>
                <a:cubicBezTo>
                  <a:pt x="222" y="51"/>
                  <a:pt x="273" y="40"/>
                  <a:pt x="137" y="45"/>
                </a:cubicBezTo>
                <a:cubicBezTo>
                  <a:pt x="84" y="63"/>
                  <a:pt x="161" y="36"/>
                  <a:pt x="108" y="59"/>
                </a:cubicBezTo>
                <a:cubicBezTo>
                  <a:pt x="99" y="63"/>
                  <a:pt x="79" y="69"/>
                  <a:pt x="79" y="69"/>
                </a:cubicBezTo>
                <a:cubicBezTo>
                  <a:pt x="66" y="105"/>
                  <a:pt x="37" y="112"/>
                  <a:pt x="2" y="117"/>
                </a:cubicBezTo>
                <a:cubicBezTo>
                  <a:pt x="7" y="148"/>
                  <a:pt x="0" y="153"/>
                  <a:pt x="12" y="141"/>
                </a:cubicBezTo>
                <a:close/>
              </a:path>
            </a:pathLst>
          </a:custGeom>
          <a:solidFill>
            <a:srgbClr val="99CC00"/>
          </a:solidFill>
          <a:ln w="9525">
            <a:solidFill>
              <a:schemeClr val="tx1"/>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 name="Rectangle 3"/>
          <p:cNvSpPr>
            <a:spLocks noChangeArrowheads="1"/>
          </p:cNvSpPr>
          <p:nvPr/>
        </p:nvSpPr>
        <p:spPr bwMode="auto">
          <a:xfrm>
            <a:off x="0" y="5338763"/>
            <a:ext cx="9144000" cy="762000"/>
          </a:xfrm>
          <a:prstGeom prst="rect">
            <a:avLst/>
          </a:prstGeom>
          <a:solidFill>
            <a:srgbClr val="C0C0C0"/>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a:r>
              <a:rPr lang="en-US" sz="2400" dirty="0">
                <a:cs typeface="Arial" panose="020B0604020202020204" pitchFamily="34" charset="0"/>
              </a:rPr>
              <a:t>Substrate</a:t>
            </a:r>
          </a:p>
        </p:txBody>
      </p:sp>
      <p:sp>
        <p:nvSpPr>
          <p:cNvPr id="14" name="Text Box 4"/>
          <p:cNvSpPr txBox="1">
            <a:spLocks noChangeArrowheads="1"/>
          </p:cNvSpPr>
          <p:nvPr/>
        </p:nvSpPr>
        <p:spPr bwMode="auto">
          <a:xfrm>
            <a:off x="0" y="4119563"/>
            <a:ext cx="33655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sz="2400" b="1">
                <a:latin typeface="Times New Roman" pitchFamily="18" charset="0"/>
              </a:rPr>
              <a:t>_</a:t>
            </a:r>
          </a:p>
        </p:txBody>
      </p:sp>
      <p:sp>
        <p:nvSpPr>
          <p:cNvPr id="15" name="Text Box 5"/>
          <p:cNvSpPr txBox="1">
            <a:spLocks noChangeArrowheads="1"/>
          </p:cNvSpPr>
          <p:nvPr/>
        </p:nvSpPr>
        <p:spPr bwMode="auto">
          <a:xfrm>
            <a:off x="685800" y="3967163"/>
            <a:ext cx="33655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sz="2400" b="1">
                <a:latin typeface="Times New Roman" pitchFamily="18" charset="0"/>
              </a:rPr>
              <a:t>_</a:t>
            </a:r>
          </a:p>
        </p:txBody>
      </p:sp>
      <p:sp>
        <p:nvSpPr>
          <p:cNvPr id="16" name="Text Box 6"/>
          <p:cNvSpPr txBox="1">
            <a:spLocks noChangeArrowheads="1"/>
          </p:cNvSpPr>
          <p:nvPr/>
        </p:nvSpPr>
        <p:spPr bwMode="auto">
          <a:xfrm>
            <a:off x="381000" y="3967163"/>
            <a:ext cx="33655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sz="2400" b="1">
                <a:latin typeface="Times New Roman" pitchFamily="18" charset="0"/>
              </a:rPr>
              <a:t>_</a:t>
            </a:r>
          </a:p>
        </p:txBody>
      </p:sp>
      <p:sp>
        <p:nvSpPr>
          <p:cNvPr id="17" name="Text Box 7"/>
          <p:cNvSpPr txBox="1">
            <a:spLocks noChangeArrowheads="1"/>
          </p:cNvSpPr>
          <p:nvPr/>
        </p:nvSpPr>
        <p:spPr bwMode="auto">
          <a:xfrm>
            <a:off x="1066800" y="3967163"/>
            <a:ext cx="33655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sz="2400" b="1">
                <a:latin typeface="Times New Roman" pitchFamily="18" charset="0"/>
              </a:rPr>
              <a:t>_</a:t>
            </a:r>
          </a:p>
        </p:txBody>
      </p:sp>
      <p:sp>
        <p:nvSpPr>
          <p:cNvPr id="18" name="Text Box 8"/>
          <p:cNvSpPr txBox="1">
            <a:spLocks noChangeArrowheads="1"/>
          </p:cNvSpPr>
          <p:nvPr/>
        </p:nvSpPr>
        <p:spPr bwMode="auto">
          <a:xfrm>
            <a:off x="1905000" y="4043363"/>
            <a:ext cx="33655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sz="2400" b="1">
                <a:latin typeface="Times New Roman" pitchFamily="18" charset="0"/>
              </a:rPr>
              <a:t>_</a:t>
            </a:r>
          </a:p>
        </p:txBody>
      </p:sp>
      <p:sp>
        <p:nvSpPr>
          <p:cNvPr id="19" name="Text Box 9"/>
          <p:cNvSpPr txBox="1">
            <a:spLocks noChangeArrowheads="1"/>
          </p:cNvSpPr>
          <p:nvPr/>
        </p:nvSpPr>
        <p:spPr bwMode="auto">
          <a:xfrm>
            <a:off x="1524000" y="4043363"/>
            <a:ext cx="33655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sz="2400" b="1">
                <a:latin typeface="Times New Roman" pitchFamily="18" charset="0"/>
              </a:rPr>
              <a:t>_</a:t>
            </a:r>
          </a:p>
        </p:txBody>
      </p:sp>
      <p:sp>
        <p:nvSpPr>
          <p:cNvPr id="20" name="Text Box 10"/>
          <p:cNvSpPr txBox="1">
            <a:spLocks noChangeArrowheads="1"/>
          </p:cNvSpPr>
          <p:nvPr/>
        </p:nvSpPr>
        <p:spPr bwMode="auto">
          <a:xfrm>
            <a:off x="2743200" y="4043363"/>
            <a:ext cx="33655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sz="2400" b="1" dirty="0">
                <a:latin typeface="Times New Roman" pitchFamily="18" charset="0"/>
              </a:rPr>
              <a:t>_</a:t>
            </a:r>
          </a:p>
        </p:txBody>
      </p:sp>
      <p:sp>
        <p:nvSpPr>
          <p:cNvPr id="21" name="Text Box 11"/>
          <p:cNvSpPr txBox="1">
            <a:spLocks noChangeArrowheads="1"/>
          </p:cNvSpPr>
          <p:nvPr/>
        </p:nvSpPr>
        <p:spPr bwMode="auto">
          <a:xfrm>
            <a:off x="2362200" y="3967163"/>
            <a:ext cx="33655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sz="2400" b="1">
                <a:latin typeface="Times New Roman" pitchFamily="18" charset="0"/>
              </a:rPr>
              <a:t>_</a:t>
            </a:r>
          </a:p>
        </p:txBody>
      </p:sp>
      <p:sp>
        <p:nvSpPr>
          <p:cNvPr id="22" name="Text Box 12"/>
          <p:cNvSpPr txBox="1">
            <a:spLocks noChangeArrowheads="1"/>
          </p:cNvSpPr>
          <p:nvPr/>
        </p:nvSpPr>
        <p:spPr bwMode="auto">
          <a:xfrm>
            <a:off x="4572000" y="3967163"/>
            <a:ext cx="33655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sz="2400" b="1">
                <a:latin typeface="Times New Roman" pitchFamily="18" charset="0"/>
              </a:rPr>
              <a:t>_</a:t>
            </a:r>
          </a:p>
        </p:txBody>
      </p:sp>
      <p:sp>
        <p:nvSpPr>
          <p:cNvPr id="23" name="Text Box 13"/>
          <p:cNvSpPr txBox="1">
            <a:spLocks noChangeArrowheads="1"/>
          </p:cNvSpPr>
          <p:nvPr/>
        </p:nvSpPr>
        <p:spPr bwMode="auto">
          <a:xfrm>
            <a:off x="4191000" y="4043363"/>
            <a:ext cx="33655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sz="2400" b="1">
                <a:latin typeface="Times New Roman" pitchFamily="18" charset="0"/>
              </a:rPr>
              <a:t>_</a:t>
            </a:r>
          </a:p>
        </p:txBody>
      </p:sp>
      <p:sp>
        <p:nvSpPr>
          <p:cNvPr id="24" name="Text Box 14"/>
          <p:cNvSpPr txBox="1">
            <a:spLocks noChangeArrowheads="1"/>
          </p:cNvSpPr>
          <p:nvPr/>
        </p:nvSpPr>
        <p:spPr bwMode="auto">
          <a:xfrm>
            <a:off x="3810000" y="4043363"/>
            <a:ext cx="33655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sz="2400" b="1">
                <a:latin typeface="Times New Roman" pitchFamily="18" charset="0"/>
              </a:rPr>
              <a:t>_</a:t>
            </a:r>
          </a:p>
        </p:txBody>
      </p:sp>
      <p:sp>
        <p:nvSpPr>
          <p:cNvPr id="25" name="Text Box 15"/>
          <p:cNvSpPr txBox="1">
            <a:spLocks noChangeArrowheads="1"/>
          </p:cNvSpPr>
          <p:nvPr/>
        </p:nvSpPr>
        <p:spPr bwMode="auto">
          <a:xfrm>
            <a:off x="3505200" y="4043363"/>
            <a:ext cx="33655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sz="2400" b="1">
                <a:latin typeface="Times New Roman" pitchFamily="18" charset="0"/>
              </a:rPr>
              <a:t>_</a:t>
            </a:r>
          </a:p>
        </p:txBody>
      </p:sp>
      <p:sp>
        <p:nvSpPr>
          <p:cNvPr id="26" name="Text Box 16"/>
          <p:cNvSpPr txBox="1">
            <a:spLocks noChangeArrowheads="1"/>
          </p:cNvSpPr>
          <p:nvPr/>
        </p:nvSpPr>
        <p:spPr bwMode="auto">
          <a:xfrm>
            <a:off x="3124200" y="4043363"/>
            <a:ext cx="33655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sz="2400" b="1">
                <a:latin typeface="Times New Roman" pitchFamily="18" charset="0"/>
              </a:rPr>
              <a:t>_</a:t>
            </a:r>
          </a:p>
        </p:txBody>
      </p:sp>
      <p:sp>
        <p:nvSpPr>
          <p:cNvPr id="27" name="Text Box 17"/>
          <p:cNvSpPr txBox="1">
            <a:spLocks noChangeArrowheads="1"/>
          </p:cNvSpPr>
          <p:nvPr/>
        </p:nvSpPr>
        <p:spPr bwMode="auto">
          <a:xfrm>
            <a:off x="6553200" y="3967163"/>
            <a:ext cx="33655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sz="2400" b="1">
                <a:latin typeface="Times New Roman" pitchFamily="18" charset="0"/>
              </a:rPr>
              <a:t>_</a:t>
            </a:r>
          </a:p>
        </p:txBody>
      </p:sp>
      <p:sp>
        <p:nvSpPr>
          <p:cNvPr id="28" name="Text Box 18"/>
          <p:cNvSpPr txBox="1">
            <a:spLocks noChangeArrowheads="1"/>
          </p:cNvSpPr>
          <p:nvPr/>
        </p:nvSpPr>
        <p:spPr bwMode="auto">
          <a:xfrm>
            <a:off x="6172200" y="3967163"/>
            <a:ext cx="33655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sz="2400" b="1">
                <a:latin typeface="Times New Roman" pitchFamily="18" charset="0"/>
              </a:rPr>
              <a:t>_</a:t>
            </a:r>
          </a:p>
        </p:txBody>
      </p:sp>
      <p:sp>
        <p:nvSpPr>
          <p:cNvPr id="29" name="Text Box 19"/>
          <p:cNvSpPr txBox="1">
            <a:spLocks noChangeArrowheads="1"/>
          </p:cNvSpPr>
          <p:nvPr/>
        </p:nvSpPr>
        <p:spPr bwMode="auto">
          <a:xfrm>
            <a:off x="5791200" y="3967163"/>
            <a:ext cx="33655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sz="2400" b="1">
                <a:latin typeface="Times New Roman" pitchFamily="18" charset="0"/>
              </a:rPr>
              <a:t>_</a:t>
            </a:r>
          </a:p>
        </p:txBody>
      </p:sp>
      <p:sp>
        <p:nvSpPr>
          <p:cNvPr id="30" name="Text Box 20"/>
          <p:cNvSpPr txBox="1">
            <a:spLocks noChangeArrowheads="1"/>
          </p:cNvSpPr>
          <p:nvPr/>
        </p:nvSpPr>
        <p:spPr bwMode="auto">
          <a:xfrm>
            <a:off x="5410200" y="3967163"/>
            <a:ext cx="33655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sz="2400" b="1">
                <a:latin typeface="Times New Roman" pitchFamily="18" charset="0"/>
              </a:rPr>
              <a:t>_</a:t>
            </a:r>
          </a:p>
        </p:txBody>
      </p:sp>
      <p:sp>
        <p:nvSpPr>
          <p:cNvPr id="31" name="Text Box 21"/>
          <p:cNvSpPr txBox="1">
            <a:spLocks noChangeArrowheads="1"/>
          </p:cNvSpPr>
          <p:nvPr/>
        </p:nvSpPr>
        <p:spPr bwMode="auto">
          <a:xfrm>
            <a:off x="4953000" y="3967163"/>
            <a:ext cx="33655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sz="2400" b="1">
                <a:latin typeface="Times New Roman" pitchFamily="18" charset="0"/>
              </a:rPr>
              <a:t>_</a:t>
            </a:r>
          </a:p>
        </p:txBody>
      </p:sp>
      <p:sp>
        <p:nvSpPr>
          <p:cNvPr id="32" name="Text Box 22"/>
          <p:cNvSpPr txBox="1">
            <a:spLocks noChangeArrowheads="1"/>
          </p:cNvSpPr>
          <p:nvPr/>
        </p:nvSpPr>
        <p:spPr bwMode="auto">
          <a:xfrm>
            <a:off x="8305800" y="4119563"/>
            <a:ext cx="33655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sz="2400" b="1">
                <a:latin typeface="Times New Roman" pitchFamily="18" charset="0"/>
              </a:rPr>
              <a:t>_</a:t>
            </a:r>
          </a:p>
        </p:txBody>
      </p:sp>
      <p:sp>
        <p:nvSpPr>
          <p:cNvPr id="33" name="Text Box 23"/>
          <p:cNvSpPr txBox="1">
            <a:spLocks noChangeArrowheads="1"/>
          </p:cNvSpPr>
          <p:nvPr/>
        </p:nvSpPr>
        <p:spPr bwMode="auto">
          <a:xfrm>
            <a:off x="7924800" y="4043363"/>
            <a:ext cx="33655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sz="2400" b="1">
                <a:latin typeface="Times New Roman" pitchFamily="18" charset="0"/>
              </a:rPr>
              <a:t>_</a:t>
            </a:r>
          </a:p>
        </p:txBody>
      </p:sp>
      <p:sp>
        <p:nvSpPr>
          <p:cNvPr id="34" name="Text Box 24"/>
          <p:cNvSpPr txBox="1">
            <a:spLocks noChangeArrowheads="1"/>
          </p:cNvSpPr>
          <p:nvPr/>
        </p:nvSpPr>
        <p:spPr bwMode="auto">
          <a:xfrm>
            <a:off x="7543800" y="4043363"/>
            <a:ext cx="33655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sz="2400" b="1">
                <a:latin typeface="Times New Roman" pitchFamily="18" charset="0"/>
              </a:rPr>
              <a:t>_</a:t>
            </a:r>
          </a:p>
        </p:txBody>
      </p:sp>
      <p:sp>
        <p:nvSpPr>
          <p:cNvPr id="35" name="Text Box 25"/>
          <p:cNvSpPr txBox="1">
            <a:spLocks noChangeArrowheads="1"/>
          </p:cNvSpPr>
          <p:nvPr/>
        </p:nvSpPr>
        <p:spPr bwMode="auto">
          <a:xfrm>
            <a:off x="7239000" y="4043363"/>
            <a:ext cx="33655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sz="2400" b="1">
                <a:latin typeface="Times New Roman" pitchFamily="18" charset="0"/>
              </a:rPr>
              <a:t>_</a:t>
            </a:r>
          </a:p>
        </p:txBody>
      </p:sp>
      <p:sp>
        <p:nvSpPr>
          <p:cNvPr id="36" name="Text Box 26"/>
          <p:cNvSpPr txBox="1">
            <a:spLocks noChangeArrowheads="1"/>
          </p:cNvSpPr>
          <p:nvPr/>
        </p:nvSpPr>
        <p:spPr bwMode="auto">
          <a:xfrm>
            <a:off x="6858000" y="3967163"/>
            <a:ext cx="33655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sz="2400" b="1">
                <a:latin typeface="Times New Roman" pitchFamily="18" charset="0"/>
              </a:rPr>
              <a:t>_</a:t>
            </a:r>
          </a:p>
        </p:txBody>
      </p:sp>
      <p:sp>
        <p:nvSpPr>
          <p:cNvPr id="37" name="Text Box 27"/>
          <p:cNvSpPr txBox="1">
            <a:spLocks noChangeArrowheads="1"/>
          </p:cNvSpPr>
          <p:nvPr/>
        </p:nvSpPr>
        <p:spPr bwMode="auto">
          <a:xfrm>
            <a:off x="8686800" y="4119563"/>
            <a:ext cx="33655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sz="2400" b="1">
                <a:latin typeface="Times New Roman" pitchFamily="18" charset="0"/>
              </a:rPr>
              <a:t>_</a:t>
            </a:r>
          </a:p>
        </p:txBody>
      </p:sp>
      <p:sp>
        <p:nvSpPr>
          <p:cNvPr id="38" name="Text Box 28"/>
          <p:cNvSpPr txBox="1">
            <a:spLocks noChangeArrowheads="1"/>
          </p:cNvSpPr>
          <p:nvPr/>
        </p:nvSpPr>
        <p:spPr bwMode="auto">
          <a:xfrm>
            <a:off x="2558" y="2629894"/>
            <a:ext cx="2375971"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sz="2400" dirty="0">
                <a:latin typeface="Arial" panose="020B0604020202020204" pitchFamily="34" charset="0"/>
                <a:cs typeface="Arial" panose="020B0604020202020204" pitchFamily="34" charset="0"/>
              </a:rPr>
              <a:t>ClO</a:t>
            </a:r>
            <a:r>
              <a:rPr lang="en-US" sz="2400" baseline="-25000" dirty="0">
                <a:latin typeface="Arial" panose="020B0604020202020204" pitchFamily="34" charset="0"/>
                <a:cs typeface="Arial" panose="020B0604020202020204" pitchFamily="34" charset="0"/>
              </a:rPr>
              <a:t>2 </a:t>
            </a:r>
            <a:r>
              <a:rPr lang="en-US" sz="2400" dirty="0">
                <a:latin typeface="Arial" panose="020B0604020202020204" pitchFamily="34" charset="0"/>
                <a:cs typeface="Arial" panose="020B0604020202020204" pitchFamily="34" charset="0"/>
              </a:rPr>
              <a:t>Penetrates</a:t>
            </a:r>
          </a:p>
        </p:txBody>
      </p:sp>
      <p:sp>
        <p:nvSpPr>
          <p:cNvPr id="39" name="Text Box 29"/>
          <p:cNvSpPr txBox="1">
            <a:spLocks noChangeArrowheads="1"/>
          </p:cNvSpPr>
          <p:nvPr/>
        </p:nvSpPr>
        <p:spPr bwMode="auto">
          <a:xfrm>
            <a:off x="2531976" y="3017838"/>
            <a:ext cx="2282997"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sz="2400" dirty="0" err="1">
                <a:latin typeface="Arial" panose="020B0604020202020204" pitchFamily="34" charset="0"/>
                <a:cs typeface="Arial" panose="020B0604020202020204" pitchFamily="34" charset="0"/>
              </a:rPr>
              <a:t>HOCl</a:t>
            </a:r>
            <a:r>
              <a:rPr lang="en-US" sz="2400" baseline="50000" dirty="0">
                <a:latin typeface="Arial" panose="020B0604020202020204" pitchFamily="34" charset="0"/>
                <a:cs typeface="Arial" panose="020B0604020202020204" pitchFamily="34" charset="0"/>
              </a:rPr>
              <a:t>-</a:t>
            </a:r>
            <a:r>
              <a:rPr lang="en-US" sz="2400" baseline="300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Repelled</a:t>
            </a:r>
          </a:p>
        </p:txBody>
      </p:sp>
      <p:sp>
        <p:nvSpPr>
          <p:cNvPr id="40" name="Text Box 30"/>
          <p:cNvSpPr txBox="1">
            <a:spLocks noChangeArrowheads="1"/>
          </p:cNvSpPr>
          <p:nvPr/>
        </p:nvSpPr>
        <p:spPr bwMode="auto">
          <a:xfrm>
            <a:off x="5434693" y="3019461"/>
            <a:ext cx="2326278"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sz="2400" dirty="0" err="1">
                <a:latin typeface="Arial" panose="020B0604020202020204" pitchFamily="34" charset="0"/>
                <a:cs typeface="Arial" panose="020B0604020202020204" pitchFamily="34" charset="0"/>
              </a:rPr>
              <a:t>HOBr</a:t>
            </a:r>
            <a:r>
              <a:rPr lang="en-US" sz="2400" baseline="500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 Repelled</a:t>
            </a:r>
            <a:endParaRPr lang="en-US" sz="2400" baseline="50000" dirty="0">
              <a:latin typeface="Arial" panose="020B0604020202020204" pitchFamily="34" charset="0"/>
              <a:cs typeface="Arial" panose="020B0604020202020204" pitchFamily="34" charset="0"/>
            </a:endParaRPr>
          </a:p>
        </p:txBody>
      </p:sp>
      <p:grpSp>
        <p:nvGrpSpPr>
          <p:cNvPr id="41" name="Group 31"/>
          <p:cNvGrpSpPr>
            <a:grpSpLocks/>
          </p:cNvGrpSpPr>
          <p:nvPr/>
        </p:nvGrpSpPr>
        <p:grpSpPr bwMode="auto">
          <a:xfrm>
            <a:off x="3276600" y="3586163"/>
            <a:ext cx="1143000" cy="762000"/>
            <a:chOff x="2064" y="2736"/>
            <a:chExt cx="720" cy="480"/>
          </a:xfrm>
        </p:grpSpPr>
        <p:sp>
          <p:nvSpPr>
            <p:cNvPr id="42" name="Line 32"/>
            <p:cNvSpPr>
              <a:spLocks noChangeShapeType="1"/>
            </p:cNvSpPr>
            <p:nvPr/>
          </p:nvSpPr>
          <p:spPr bwMode="auto">
            <a:xfrm>
              <a:off x="2064" y="2736"/>
              <a:ext cx="288" cy="480"/>
            </a:xfrm>
            <a:prstGeom prst="line">
              <a:avLst/>
            </a:prstGeom>
            <a:noFill/>
            <a:ln w="4445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 name="Line 33"/>
            <p:cNvSpPr>
              <a:spLocks noChangeShapeType="1"/>
            </p:cNvSpPr>
            <p:nvPr/>
          </p:nvSpPr>
          <p:spPr bwMode="auto">
            <a:xfrm flipV="1">
              <a:off x="2352" y="2736"/>
              <a:ext cx="432" cy="480"/>
            </a:xfrm>
            <a:prstGeom prst="line">
              <a:avLst/>
            </a:prstGeom>
            <a:noFill/>
            <a:ln w="44450">
              <a:solidFill>
                <a:schemeClr val="tx1"/>
              </a:solidFill>
              <a:round/>
              <a:headEnd/>
              <a:tailEnd type="stealth"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44" name="Group 34"/>
          <p:cNvGrpSpPr>
            <a:grpSpLocks/>
          </p:cNvGrpSpPr>
          <p:nvPr/>
        </p:nvGrpSpPr>
        <p:grpSpPr bwMode="auto">
          <a:xfrm>
            <a:off x="5867400" y="3509963"/>
            <a:ext cx="1143000" cy="762000"/>
            <a:chOff x="2064" y="2736"/>
            <a:chExt cx="720" cy="480"/>
          </a:xfrm>
        </p:grpSpPr>
        <p:sp>
          <p:nvSpPr>
            <p:cNvPr id="45" name="Line 35"/>
            <p:cNvSpPr>
              <a:spLocks noChangeShapeType="1"/>
            </p:cNvSpPr>
            <p:nvPr/>
          </p:nvSpPr>
          <p:spPr bwMode="auto">
            <a:xfrm>
              <a:off x="2064" y="2736"/>
              <a:ext cx="288" cy="480"/>
            </a:xfrm>
            <a:prstGeom prst="line">
              <a:avLst/>
            </a:prstGeom>
            <a:noFill/>
            <a:ln w="4445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 name="Line 36"/>
            <p:cNvSpPr>
              <a:spLocks noChangeShapeType="1"/>
            </p:cNvSpPr>
            <p:nvPr/>
          </p:nvSpPr>
          <p:spPr bwMode="auto">
            <a:xfrm flipV="1">
              <a:off x="2352" y="2736"/>
              <a:ext cx="432" cy="480"/>
            </a:xfrm>
            <a:prstGeom prst="line">
              <a:avLst/>
            </a:prstGeom>
            <a:noFill/>
            <a:ln w="44450">
              <a:solidFill>
                <a:schemeClr val="tx1"/>
              </a:solidFill>
              <a:round/>
              <a:headEnd/>
              <a:tailEnd type="stealth"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47" name="Line 37"/>
          <p:cNvSpPr>
            <a:spLocks noChangeShapeType="1"/>
          </p:cNvSpPr>
          <p:nvPr/>
        </p:nvSpPr>
        <p:spPr bwMode="auto">
          <a:xfrm>
            <a:off x="1022349" y="3094038"/>
            <a:ext cx="1010647" cy="1673225"/>
          </a:xfrm>
          <a:prstGeom prst="line">
            <a:avLst/>
          </a:prstGeom>
          <a:noFill/>
          <a:ln w="44450">
            <a:solidFill>
              <a:schemeClr val="tx1"/>
            </a:solidFill>
            <a:round/>
            <a:headEnd/>
            <a:tailEnd type="stealth"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 name="Text Box 38"/>
          <p:cNvSpPr txBox="1">
            <a:spLocks noChangeArrowheads="1"/>
          </p:cNvSpPr>
          <p:nvPr/>
        </p:nvSpPr>
        <p:spPr bwMode="auto">
          <a:xfrm>
            <a:off x="7390240" y="3586163"/>
            <a:ext cx="1848583"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eaLnBrk="1" hangingPunct="1"/>
            <a:r>
              <a:rPr lang="en-US" sz="1600" b="1" dirty="0">
                <a:latin typeface="Arial" panose="020B0604020202020204" pitchFamily="34" charset="0"/>
                <a:cs typeface="Arial" panose="020B0604020202020204" pitchFamily="34" charset="0"/>
              </a:rPr>
              <a:t>Negative Surface</a:t>
            </a:r>
          </a:p>
          <a:p>
            <a:pPr algn="ctr" eaLnBrk="1" hangingPunct="1"/>
            <a:r>
              <a:rPr lang="en-US" sz="1600" b="1" dirty="0">
                <a:latin typeface="Arial" panose="020B0604020202020204" pitchFamily="34" charset="0"/>
                <a:cs typeface="Arial" panose="020B0604020202020204" pitchFamily="34" charset="0"/>
              </a:rPr>
              <a:t>Charge</a:t>
            </a:r>
          </a:p>
        </p:txBody>
      </p:sp>
      <p:sp>
        <p:nvSpPr>
          <p:cNvPr id="49" name="Line 39"/>
          <p:cNvSpPr>
            <a:spLocks noChangeShapeType="1"/>
          </p:cNvSpPr>
          <p:nvPr/>
        </p:nvSpPr>
        <p:spPr bwMode="auto">
          <a:xfrm flipH="1">
            <a:off x="7546760" y="4012903"/>
            <a:ext cx="333589" cy="389583"/>
          </a:xfrm>
          <a:prstGeom prst="line">
            <a:avLst/>
          </a:prstGeom>
          <a:noFill/>
          <a:ln w="2857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 name="Text Box 41"/>
          <p:cNvSpPr txBox="1">
            <a:spLocks noChangeArrowheads="1"/>
          </p:cNvSpPr>
          <p:nvPr/>
        </p:nvSpPr>
        <p:spPr bwMode="auto">
          <a:xfrm>
            <a:off x="4076700" y="4541838"/>
            <a:ext cx="1147763"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eaLnBrk="1" hangingPunct="1"/>
            <a:r>
              <a:rPr lang="en-US" sz="2400" b="1" dirty="0">
                <a:solidFill>
                  <a:schemeClr val="bg1"/>
                </a:solidFill>
                <a:latin typeface="Times New Roman" pitchFamily="18" charset="0"/>
              </a:rPr>
              <a:t>Biofilm</a:t>
            </a:r>
          </a:p>
        </p:txBody>
      </p:sp>
      <p:pic>
        <p:nvPicPr>
          <p:cNvPr id="51" name="Picture 50"/>
          <p:cNvPicPr>
            <a:picLocks noChangeAspect="1"/>
          </p:cNvPicPr>
          <p:nvPr/>
        </p:nvPicPr>
        <p:blipFill>
          <a:blip r:embed="rId2"/>
          <a:stretch>
            <a:fillRect/>
          </a:stretch>
        </p:blipFill>
        <p:spPr>
          <a:xfrm>
            <a:off x="1860550" y="4818639"/>
            <a:ext cx="708887" cy="424297"/>
          </a:xfrm>
          <a:prstGeom prst="rect">
            <a:avLst/>
          </a:prstGeom>
        </p:spPr>
      </p:pic>
      <p:cxnSp>
        <p:nvCxnSpPr>
          <p:cNvPr id="52" name="Straight Connector 51"/>
          <p:cNvCxnSpPr/>
          <p:nvPr/>
        </p:nvCxnSpPr>
        <p:spPr>
          <a:xfrm flipH="1">
            <a:off x="417369" y="1346538"/>
            <a:ext cx="8223249" cy="0"/>
          </a:xfrm>
          <a:prstGeom prst="line">
            <a:avLst/>
          </a:prstGeom>
          <a:ln>
            <a:solidFill>
              <a:srgbClr val="5B9BD5"/>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385663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Moore Purity</a:t>
            </a:r>
            <a:br>
              <a:rPr lang="en-US" dirty="0"/>
            </a:br>
            <a:r>
              <a:rPr lang="en-US" dirty="0"/>
              <a:t>ClO2 Generator Systems</a:t>
            </a:r>
          </a:p>
        </p:txBody>
      </p:sp>
      <p:sp>
        <p:nvSpPr>
          <p:cNvPr id="8" name="TextBox 7"/>
          <p:cNvSpPr txBox="1"/>
          <p:nvPr/>
        </p:nvSpPr>
        <p:spPr>
          <a:xfrm>
            <a:off x="660460" y="1905340"/>
            <a:ext cx="7968497" cy="1477328"/>
          </a:xfrm>
          <a:prstGeom prst="rect">
            <a:avLst/>
          </a:prstGeom>
          <a:noFill/>
        </p:spPr>
        <p:txBody>
          <a:bodyPr wrap="none" rtlCol="0">
            <a:spAutoFit/>
          </a:bodyPr>
          <a:lstStyle/>
          <a:p>
            <a:pPr algn="ctr"/>
            <a:r>
              <a:rPr lang="en-US" sz="3600" dirty="0"/>
              <a:t>Key Drivers</a:t>
            </a:r>
          </a:p>
          <a:p>
            <a:pPr algn="ctr"/>
            <a:r>
              <a:rPr lang="en-US" sz="3600" dirty="0"/>
              <a:t>Safety – Efficiency – Low Operating Costs</a:t>
            </a:r>
          </a:p>
          <a:p>
            <a:pPr algn="ctr"/>
            <a:endParaRPr lang="en-US" dirty="0"/>
          </a:p>
        </p:txBody>
      </p:sp>
      <p:sp>
        <p:nvSpPr>
          <p:cNvPr id="9" name="TextBox 8"/>
          <p:cNvSpPr txBox="1"/>
          <p:nvPr/>
        </p:nvSpPr>
        <p:spPr>
          <a:xfrm>
            <a:off x="750942" y="3132783"/>
            <a:ext cx="7697315" cy="2308324"/>
          </a:xfrm>
          <a:prstGeom prst="rect">
            <a:avLst/>
          </a:prstGeom>
          <a:noFill/>
        </p:spPr>
        <p:txBody>
          <a:bodyPr wrap="none" rtlCol="0">
            <a:spAutoFit/>
          </a:bodyPr>
          <a:lstStyle/>
          <a:p>
            <a:r>
              <a:rPr lang="en-US" sz="3600" dirty="0"/>
              <a:t>Innovative Mechanical Designs</a:t>
            </a:r>
          </a:p>
          <a:p>
            <a:r>
              <a:rPr lang="en-US" sz="3600" dirty="0"/>
              <a:t>Innovative Electronics</a:t>
            </a:r>
          </a:p>
          <a:p>
            <a:r>
              <a:rPr lang="en-US" sz="3600" dirty="0"/>
              <a:t>Cloud monitoring systems</a:t>
            </a:r>
          </a:p>
          <a:p>
            <a:r>
              <a:rPr lang="en-US" sz="3600" dirty="0"/>
              <a:t>Designed to function precisely together</a:t>
            </a:r>
          </a:p>
        </p:txBody>
      </p:sp>
      <p:cxnSp>
        <p:nvCxnSpPr>
          <p:cNvPr id="11" name="Straight Connector 10"/>
          <p:cNvCxnSpPr/>
          <p:nvPr/>
        </p:nvCxnSpPr>
        <p:spPr>
          <a:xfrm flipH="1">
            <a:off x="417369" y="1493100"/>
            <a:ext cx="8223249" cy="0"/>
          </a:xfrm>
          <a:prstGeom prst="line">
            <a:avLst/>
          </a:prstGeom>
          <a:ln>
            <a:solidFill>
              <a:srgbClr val="5B9BD5"/>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082266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Moore Purity</a:t>
            </a:r>
            <a:br>
              <a:rPr lang="en-US" dirty="0"/>
            </a:br>
            <a:r>
              <a:rPr lang="en-US" dirty="0"/>
              <a:t>ClO2 Generator Systems</a:t>
            </a:r>
          </a:p>
        </p:txBody>
      </p:sp>
      <p:sp>
        <p:nvSpPr>
          <p:cNvPr id="3" name="Content Placeholder 2"/>
          <p:cNvSpPr>
            <a:spLocks noGrp="1"/>
          </p:cNvSpPr>
          <p:nvPr>
            <p:ph idx="1"/>
          </p:nvPr>
        </p:nvSpPr>
        <p:spPr>
          <a:xfrm>
            <a:off x="463550" y="1721557"/>
            <a:ext cx="4785783" cy="4612568"/>
          </a:xfrm>
        </p:spPr>
        <p:txBody>
          <a:bodyPr>
            <a:normAutofit fontScale="92500" lnSpcReduction="10000"/>
          </a:bodyPr>
          <a:lstStyle/>
          <a:p>
            <a:r>
              <a:rPr lang="en-US" sz="2400" dirty="0"/>
              <a:t>Each system supports multiple generation methods.</a:t>
            </a:r>
          </a:p>
          <a:p>
            <a:r>
              <a:rPr lang="en-US" sz="2400" dirty="0"/>
              <a:t>Large systems are vacuum draw of all chemicals.</a:t>
            </a:r>
          </a:p>
          <a:p>
            <a:pPr lvl="1"/>
            <a:r>
              <a:rPr lang="en-US" sz="2000" dirty="0"/>
              <a:t>No water flow = no production, Safety.</a:t>
            </a:r>
          </a:p>
          <a:p>
            <a:r>
              <a:rPr lang="en-US" sz="2400" dirty="0"/>
              <a:t>High efficiency ClO2 generator for food processing applications.</a:t>
            </a:r>
          </a:p>
          <a:p>
            <a:r>
              <a:rPr lang="en-US" sz="2400" dirty="0"/>
              <a:t>Immediate dilution of reacted chemicals = Safety.</a:t>
            </a:r>
          </a:p>
          <a:p>
            <a:r>
              <a:rPr lang="en-US" sz="2400" dirty="0"/>
              <a:t>Check valves, affirmative solenoid interlocks.</a:t>
            </a:r>
          </a:p>
          <a:p>
            <a:r>
              <a:rPr lang="en-US" sz="2400" dirty="0"/>
              <a:t>Electronic data monitoring and reporting.</a:t>
            </a:r>
          </a:p>
        </p:txBody>
      </p:sp>
      <p:pic>
        <p:nvPicPr>
          <p:cNvPr id="8" name="Picture 7" descr="ChlorineDioxideGenerator.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56577" y="4035777"/>
            <a:ext cx="3564320" cy="2521105"/>
          </a:xfrm>
          <a:prstGeom prst="rect">
            <a:avLst/>
          </a:prstGeom>
        </p:spPr>
      </p:pic>
      <p:cxnSp>
        <p:nvCxnSpPr>
          <p:cNvPr id="9" name="Straight Connector 8"/>
          <p:cNvCxnSpPr/>
          <p:nvPr/>
        </p:nvCxnSpPr>
        <p:spPr>
          <a:xfrm flipH="1">
            <a:off x="417369" y="1493100"/>
            <a:ext cx="8223249" cy="0"/>
          </a:xfrm>
          <a:prstGeom prst="line">
            <a:avLst/>
          </a:prstGeom>
          <a:ln>
            <a:solidFill>
              <a:srgbClr val="5B9BD5"/>
            </a:solidFill>
          </a:ln>
        </p:spPr>
        <p:style>
          <a:lnRef idx="2">
            <a:schemeClr val="accent1"/>
          </a:lnRef>
          <a:fillRef idx="0">
            <a:schemeClr val="accent1"/>
          </a:fillRef>
          <a:effectRef idx="1">
            <a:schemeClr val="accent1"/>
          </a:effectRef>
          <a:fontRef idx="minor">
            <a:schemeClr val="tx1"/>
          </a:fontRef>
        </p:style>
      </p:cxnSp>
      <p:pic>
        <p:nvPicPr>
          <p:cNvPr id="6" name="Picture 5">
            <a:extLst>
              <a:ext uri="{FF2B5EF4-FFF2-40B4-BE49-F238E27FC236}">
                <a16:creationId xmlns:a16="http://schemas.microsoft.com/office/drawing/2014/main" id="{88832BE9-CE57-1A7E-99AE-7D450E21EB4F}"/>
              </a:ext>
            </a:extLst>
          </p:cNvPr>
          <p:cNvPicPr>
            <a:picLocks noChangeAspect="1"/>
          </p:cNvPicPr>
          <p:nvPr/>
        </p:nvPicPr>
        <p:blipFill>
          <a:blip r:embed="rId3"/>
          <a:stretch>
            <a:fillRect/>
          </a:stretch>
        </p:blipFill>
        <p:spPr>
          <a:xfrm>
            <a:off x="6271078" y="1721557"/>
            <a:ext cx="1729922" cy="2246652"/>
          </a:xfrm>
          <a:prstGeom prst="rect">
            <a:avLst/>
          </a:prstGeom>
        </p:spPr>
      </p:pic>
    </p:spTree>
    <p:extLst>
      <p:ext uri="{BB962C8B-B14F-4D97-AF65-F5344CB8AC3E}">
        <p14:creationId xmlns:p14="http://schemas.microsoft.com/office/powerpoint/2010/main" val="36142734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Scale ClO2 Generation</a:t>
            </a:r>
            <a:br>
              <a:rPr lang="en-US" dirty="0"/>
            </a:br>
            <a:r>
              <a:rPr lang="en-US" sz="2800" dirty="0"/>
              <a:t>250 GPM System</a:t>
            </a:r>
            <a:endParaRPr lang="en-US" dirty="0"/>
          </a:p>
        </p:txBody>
      </p:sp>
      <p:pic>
        <p:nvPicPr>
          <p:cNvPr id="3" name="Picture 2" descr="IMG_6168.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8450" y="1651000"/>
            <a:ext cx="6242050" cy="4681538"/>
          </a:xfrm>
          <a:prstGeom prst="rect">
            <a:avLst/>
          </a:prstGeom>
        </p:spPr>
      </p:pic>
    </p:spTree>
    <p:extLst>
      <p:ext uri="{BB962C8B-B14F-4D97-AF65-F5344CB8AC3E}">
        <p14:creationId xmlns:p14="http://schemas.microsoft.com/office/powerpoint/2010/main" val="1663825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Scale ClO2 Dosing</a:t>
            </a:r>
            <a:br>
              <a:rPr lang="en-US" dirty="0"/>
            </a:br>
            <a:r>
              <a:rPr lang="en-US" sz="2800" dirty="0"/>
              <a:t>250 GPM System</a:t>
            </a:r>
            <a:endParaRPr lang="en-US" dirty="0"/>
          </a:p>
        </p:txBody>
      </p:sp>
      <p:pic>
        <p:nvPicPr>
          <p:cNvPr id="4" name="Picture 3" descr="IMG_6144.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3200" y="1417638"/>
            <a:ext cx="6670675" cy="5003007"/>
          </a:xfrm>
          <a:prstGeom prst="rect">
            <a:avLst/>
          </a:prstGeom>
        </p:spPr>
      </p:pic>
    </p:spTree>
    <p:extLst>
      <p:ext uri="{BB962C8B-B14F-4D97-AF65-F5344CB8AC3E}">
        <p14:creationId xmlns:p14="http://schemas.microsoft.com/office/powerpoint/2010/main" val="40417587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Scale </a:t>
            </a:r>
            <a:r>
              <a:rPr lang="en-US"/>
              <a:t>ClO2 Dosing</a:t>
            </a:r>
            <a:br>
              <a:rPr lang="en-US" dirty="0"/>
            </a:br>
            <a:r>
              <a:rPr lang="en-US" sz="2800" dirty="0"/>
              <a:t>250 GPM System</a:t>
            </a:r>
            <a:endParaRPr lang="en-US" dirty="0"/>
          </a:p>
        </p:txBody>
      </p:sp>
      <p:pic>
        <p:nvPicPr>
          <p:cNvPr id="3" name="Picture 2" descr="IMG_6176 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2374" y="1417638"/>
            <a:ext cx="6588125" cy="4943978"/>
          </a:xfrm>
          <a:prstGeom prst="rect">
            <a:avLst/>
          </a:prstGeom>
        </p:spPr>
      </p:pic>
    </p:spTree>
    <p:extLst>
      <p:ext uri="{BB962C8B-B14F-4D97-AF65-F5344CB8AC3E}">
        <p14:creationId xmlns:p14="http://schemas.microsoft.com/office/powerpoint/2010/main" val="6720012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Scale ClO2 Dosing</a:t>
            </a:r>
            <a:br>
              <a:rPr lang="en-US" dirty="0"/>
            </a:br>
            <a:r>
              <a:rPr lang="en-US" sz="2800" dirty="0"/>
              <a:t>Cart System</a:t>
            </a:r>
            <a:endParaRPr lang="en-US" dirty="0"/>
          </a:p>
        </p:txBody>
      </p:sp>
      <p:pic>
        <p:nvPicPr>
          <p:cNvPr id="4" name="Picture 3" descr="IMG_024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5622" y="1417638"/>
            <a:ext cx="3880521" cy="5175250"/>
          </a:xfrm>
          <a:prstGeom prst="rect">
            <a:avLst/>
          </a:prstGeom>
        </p:spPr>
      </p:pic>
      <p:pic>
        <p:nvPicPr>
          <p:cNvPr id="5" name="Picture 4" descr="IMG_023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6280" y="1417638"/>
            <a:ext cx="3880520" cy="5175250"/>
          </a:xfrm>
          <a:prstGeom prst="rect">
            <a:avLst/>
          </a:prstGeom>
        </p:spPr>
      </p:pic>
    </p:spTree>
    <p:extLst>
      <p:ext uri="{BB962C8B-B14F-4D97-AF65-F5344CB8AC3E}">
        <p14:creationId xmlns:p14="http://schemas.microsoft.com/office/powerpoint/2010/main" val="41807837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ClO2 – Chlorine Dioxide</a:t>
            </a:r>
            <a:br>
              <a:rPr lang="en-US" dirty="0"/>
            </a:br>
            <a:r>
              <a:rPr lang="en-US" dirty="0"/>
              <a:t>Very different from Chlorine</a:t>
            </a:r>
          </a:p>
        </p:txBody>
      </p:sp>
      <p:grpSp>
        <p:nvGrpSpPr>
          <p:cNvPr id="8" name="Group 15"/>
          <p:cNvGrpSpPr>
            <a:grpSpLocks/>
          </p:cNvGrpSpPr>
          <p:nvPr/>
        </p:nvGrpSpPr>
        <p:grpSpPr bwMode="auto">
          <a:xfrm>
            <a:off x="0" y="2966758"/>
            <a:ext cx="9144000" cy="882650"/>
            <a:chOff x="0" y="2982913"/>
            <a:chExt cx="9144001" cy="816730"/>
          </a:xfrm>
        </p:grpSpPr>
        <p:sp>
          <p:nvSpPr>
            <p:cNvPr id="9" name="Rectangle 14"/>
            <p:cNvSpPr>
              <a:spLocks noChangeArrowheads="1"/>
            </p:cNvSpPr>
            <p:nvPr/>
          </p:nvSpPr>
          <p:spPr bwMode="auto">
            <a:xfrm>
              <a:off x="0" y="2982913"/>
              <a:ext cx="9144001" cy="703622"/>
            </a:xfrm>
            <a:prstGeom prst="rect">
              <a:avLst/>
            </a:prstGeom>
            <a:gradFill flip="none" rotWithShape="0">
              <a:gsLst>
                <a:gs pos="50000">
                  <a:schemeClr val="bg1"/>
                </a:gs>
                <a:gs pos="100000">
                  <a:schemeClr val="bg1">
                    <a:lumMod val="8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tIns="0" bIns="0" anchor="ctr"/>
            <a:lstStyle/>
            <a:p>
              <a:pPr marL="1712913">
                <a:defRPr/>
              </a:pPr>
              <a:endParaRPr lang="en-US" sz="1600" dirty="0">
                <a:solidFill>
                  <a:srgbClr val="4F81BD"/>
                </a:solidFill>
                <a:latin typeface="Arial" pitchFamily="34" charset="0"/>
                <a:cs typeface="Arial" pitchFamily="34" charset="0"/>
              </a:endParaRPr>
            </a:p>
          </p:txBody>
        </p:sp>
        <p:sp>
          <p:nvSpPr>
            <p:cNvPr id="10" name="Rectangle 9"/>
            <p:cNvSpPr/>
            <p:nvPr/>
          </p:nvSpPr>
          <p:spPr>
            <a:xfrm rot="10800000">
              <a:off x="0" y="3685066"/>
              <a:ext cx="9144001" cy="114577"/>
            </a:xfrm>
            <a:prstGeom prst="rect">
              <a:avLst/>
            </a:prstGeom>
            <a:gradFill>
              <a:gsLst>
                <a:gs pos="0">
                  <a:schemeClr val="bg1">
                    <a:alpha val="0"/>
                  </a:schemeClr>
                </a:gs>
                <a:gs pos="100000">
                  <a:schemeClr val="tx1">
                    <a:lumMod val="50000"/>
                    <a:lumOff val="50000"/>
                    <a:alpha val="6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latin typeface="Arial" pitchFamily="34" charset="0"/>
                <a:cs typeface="Arial" pitchFamily="34" charset="0"/>
              </a:endParaRPr>
            </a:p>
          </p:txBody>
        </p:sp>
        <p:cxnSp>
          <p:nvCxnSpPr>
            <p:cNvPr id="11" name="Straight Connector 10"/>
            <p:cNvCxnSpPr/>
            <p:nvPr/>
          </p:nvCxnSpPr>
          <p:spPr>
            <a:xfrm>
              <a:off x="0" y="3686535"/>
              <a:ext cx="914400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 name="Content Placeholder 2"/>
          <p:cNvSpPr>
            <a:spLocks noGrp="1"/>
          </p:cNvSpPr>
          <p:nvPr>
            <p:ph idx="1"/>
          </p:nvPr>
        </p:nvSpPr>
        <p:spPr/>
        <p:txBody>
          <a:bodyPr>
            <a:normAutofit/>
          </a:bodyPr>
          <a:lstStyle/>
          <a:p>
            <a:r>
              <a:rPr lang="en-US" sz="1800" dirty="0"/>
              <a:t>Chlorine Dioxide has chlorine in its name, its chemistry is dramatically different from that of chlorine.</a:t>
            </a:r>
          </a:p>
          <a:p>
            <a:r>
              <a:rPr lang="en-US" sz="1800" dirty="0"/>
              <a:t>Due to their fundamental differences, they react differently with organics.</a:t>
            </a:r>
          </a:p>
          <a:p>
            <a:r>
              <a:rPr lang="en-US" sz="1800" dirty="0"/>
              <a:t>Chlorine reacts and creates dangerous byproducts </a:t>
            </a:r>
          </a:p>
          <a:p>
            <a:r>
              <a:rPr lang="en-US" sz="1800" dirty="0"/>
              <a:t>Chlorine dioxide does not react, it oxidizes / redox process.</a:t>
            </a:r>
          </a:p>
        </p:txBody>
      </p:sp>
      <p:grpSp>
        <p:nvGrpSpPr>
          <p:cNvPr id="12" name="Group 15"/>
          <p:cNvGrpSpPr>
            <a:grpSpLocks/>
          </p:cNvGrpSpPr>
          <p:nvPr/>
        </p:nvGrpSpPr>
        <p:grpSpPr bwMode="auto">
          <a:xfrm>
            <a:off x="1092200" y="4177258"/>
            <a:ext cx="2925763" cy="2332037"/>
            <a:chOff x="-341767" y="2139950"/>
            <a:chExt cx="4924880" cy="3924300"/>
          </a:xfrm>
        </p:grpSpPr>
        <p:sp>
          <p:nvSpPr>
            <p:cNvPr id="13" name="Oval 24"/>
            <p:cNvSpPr>
              <a:spLocks noChangeArrowheads="1"/>
            </p:cNvSpPr>
            <p:nvPr/>
          </p:nvSpPr>
          <p:spPr bwMode="gray">
            <a:xfrm>
              <a:off x="-341767" y="5696878"/>
              <a:ext cx="4924880" cy="367372"/>
            </a:xfrm>
            <a:prstGeom prst="ellipse">
              <a:avLst/>
            </a:prstGeom>
            <a:gradFill rotWithShape="1">
              <a:gsLst>
                <a:gs pos="0">
                  <a:srgbClr val="000000">
                    <a:alpha val="20000"/>
                  </a:srgbClr>
                </a:gs>
                <a:gs pos="100000">
                  <a:srgbClr val="000000">
                    <a:alpha val="0"/>
                  </a:srgbClr>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prstClr val="black"/>
                </a:solidFill>
              </a:endParaRPr>
            </a:p>
          </p:txBody>
        </p:sp>
        <p:sp>
          <p:nvSpPr>
            <p:cNvPr id="14" name="Oval 13"/>
            <p:cNvSpPr/>
            <p:nvPr/>
          </p:nvSpPr>
          <p:spPr>
            <a:xfrm>
              <a:off x="267486" y="2139950"/>
              <a:ext cx="3706373" cy="3706372"/>
            </a:xfrm>
            <a:prstGeom prst="ellipse">
              <a:avLst/>
            </a:prstGeom>
            <a:gradFill>
              <a:gsLst>
                <a:gs pos="0">
                  <a:schemeClr val="bg1"/>
                </a:gs>
                <a:gs pos="100000">
                  <a:schemeClr val="bg1">
                    <a:lumMod val="50000"/>
                  </a:schemeClr>
                </a:gs>
              </a:gsLst>
              <a:lin ang="5400000" scaled="0"/>
            </a:gradFill>
            <a:ln w="19050">
              <a:gradFill>
                <a:gsLst>
                  <a:gs pos="0">
                    <a:schemeClr val="bg1">
                      <a:lumMod val="85000"/>
                    </a:schemeClr>
                  </a:gs>
                  <a:gs pos="100000">
                    <a:schemeClr val="bg1">
                      <a:lumMod val="50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latin typeface="Arial" pitchFamily="34" charset="0"/>
                <a:cs typeface="Arial" pitchFamily="34" charset="0"/>
              </a:endParaRPr>
            </a:p>
          </p:txBody>
        </p:sp>
        <p:sp>
          <p:nvSpPr>
            <p:cNvPr id="15" name="Oval 14"/>
            <p:cNvSpPr/>
            <p:nvPr/>
          </p:nvSpPr>
          <p:spPr>
            <a:xfrm>
              <a:off x="417189" y="2289653"/>
              <a:ext cx="3406968" cy="3406967"/>
            </a:xfrm>
            <a:prstGeom prst="ellipse">
              <a:avLst/>
            </a:prstGeom>
            <a:gradFill>
              <a:gsLst>
                <a:gs pos="50000">
                  <a:schemeClr val="bg1"/>
                </a:gs>
                <a:gs pos="100000">
                  <a:schemeClr val="bg1">
                    <a:lumMod val="85000"/>
                  </a:schemeClr>
                </a:gs>
              </a:gsLst>
              <a:lin ang="5400000" scaled="0"/>
            </a:gradFill>
            <a:ln w="12700">
              <a:gradFill>
                <a:gsLst>
                  <a:gs pos="0">
                    <a:schemeClr val="bg1"/>
                  </a:gs>
                  <a:gs pos="100000">
                    <a:schemeClr val="bg1">
                      <a:lumMod val="75000"/>
                    </a:schemeClr>
                  </a:gs>
                </a:gsLst>
                <a:lin ang="5400000" scaled="0"/>
              </a:gra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latin typeface="Arial" pitchFamily="34" charset="0"/>
                <a:cs typeface="Arial" pitchFamily="34" charset="0"/>
              </a:endParaRPr>
            </a:p>
          </p:txBody>
        </p:sp>
      </p:grpSp>
      <p:grpSp>
        <p:nvGrpSpPr>
          <p:cNvPr id="16" name="Group 15"/>
          <p:cNvGrpSpPr>
            <a:grpSpLocks/>
          </p:cNvGrpSpPr>
          <p:nvPr/>
        </p:nvGrpSpPr>
        <p:grpSpPr bwMode="auto">
          <a:xfrm>
            <a:off x="5208588" y="4177258"/>
            <a:ext cx="2925762" cy="2332037"/>
            <a:chOff x="-341767" y="2139950"/>
            <a:chExt cx="4924880" cy="3924300"/>
          </a:xfrm>
        </p:grpSpPr>
        <p:sp>
          <p:nvSpPr>
            <p:cNvPr id="17" name="Oval 24"/>
            <p:cNvSpPr>
              <a:spLocks noChangeArrowheads="1"/>
            </p:cNvSpPr>
            <p:nvPr/>
          </p:nvSpPr>
          <p:spPr bwMode="gray">
            <a:xfrm>
              <a:off x="-341767" y="5696878"/>
              <a:ext cx="4924880" cy="367372"/>
            </a:xfrm>
            <a:prstGeom prst="ellipse">
              <a:avLst/>
            </a:prstGeom>
            <a:gradFill rotWithShape="1">
              <a:gsLst>
                <a:gs pos="0">
                  <a:srgbClr val="000000">
                    <a:alpha val="20000"/>
                  </a:srgbClr>
                </a:gs>
                <a:gs pos="100000">
                  <a:srgbClr val="000000">
                    <a:alpha val="0"/>
                  </a:srgbClr>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prstClr val="black"/>
                </a:solidFill>
              </a:endParaRPr>
            </a:p>
          </p:txBody>
        </p:sp>
        <p:sp>
          <p:nvSpPr>
            <p:cNvPr id="18" name="Oval 17"/>
            <p:cNvSpPr/>
            <p:nvPr/>
          </p:nvSpPr>
          <p:spPr>
            <a:xfrm>
              <a:off x="267486" y="2139950"/>
              <a:ext cx="3706373" cy="3706372"/>
            </a:xfrm>
            <a:prstGeom prst="ellipse">
              <a:avLst/>
            </a:prstGeom>
            <a:gradFill>
              <a:gsLst>
                <a:gs pos="0">
                  <a:schemeClr val="bg1"/>
                </a:gs>
                <a:gs pos="100000">
                  <a:schemeClr val="bg1">
                    <a:lumMod val="50000"/>
                  </a:schemeClr>
                </a:gs>
              </a:gsLst>
              <a:lin ang="5400000" scaled="0"/>
            </a:gradFill>
            <a:ln w="19050">
              <a:gradFill>
                <a:gsLst>
                  <a:gs pos="0">
                    <a:schemeClr val="bg1">
                      <a:lumMod val="85000"/>
                    </a:schemeClr>
                  </a:gs>
                  <a:gs pos="100000">
                    <a:schemeClr val="bg1">
                      <a:lumMod val="50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latin typeface="Arial" pitchFamily="34" charset="0"/>
                <a:cs typeface="Arial" pitchFamily="34" charset="0"/>
              </a:endParaRPr>
            </a:p>
          </p:txBody>
        </p:sp>
        <p:sp>
          <p:nvSpPr>
            <p:cNvPr id="19" name="Oval 18"/>
            <p:cNvSpPr/>
            <p:nvPr/>
          </p:nvSpPr>
          <p:spPr>
            <a:xfrm>
              <a:off x="417189" y="2289653"/>
              <a:ext cx="3406968" cy="3406967"/>
            </a:xfrm>
            <a:prstGeom prst="ellipse">
              <a:avLst/>
            </a:prstGeom>
            <a:gradFill>
              <a:gsLst>
                <a:gs pos="50000">
                  <a:schemeClr val="bg1"/>
                </a:gs>
                <a:gs pos="100000">
                  <a:schemeClr val="bg1">
                    <a:lumMod val="85000"/>
                  </a:schemeClr>
                </a:gs>
              </a:gsLst>
              <a:lin ang="5400000" scaled="0"/>
            </a:gradFill>
            <a:ln w="12700">
              <a:gradFill>
                <a:gsLst>
                  <a:gs pos="0">
                    <a:schemeClr val="bg1"/>
                  </a:gs>
                  <a:gs pos="100000">
                    <a:schemeClr val="bg1">
                      <a:lumMod val="75000"/>
                    </a:schemeClr>
                  </a:gs>
                </a:gsLst>
                <a:lin ang="5400000" scaled="0"/>
              </a:gra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latin typeface="Arial" pitchFamily="34" charset="0"/>
                <a:cs typeface="Arial" pitchFamily="34" charset="0"/>
              </a:endParaRPr>
            </a:p>
          </p:txBody>
        </p:sp>
      </p:grpSp>
      <p:sp>
        <p:nvSpPr>
          <p:cNvPr id="20" name="TextBox 5"/>
          <p:cNvSpPr txBox="1">
            <a:spLocks noChangeArrowheads="1"/>
          </p:cNvSpPr>
          <p:nvPr/>
        </p:nvSpPr>
        <p:spPr bwMode="auto">
          <a:xfrm>
            <a:off x="1922463" y="3778795"/>
            <a:ext cx="1263650" cy="368300"/>
          </a:xfrm>
          <a:prstGeom prst="rect">
            <a:avLst/>
          </a:prstGeom>
          <a:noFill/>
          <a:ln>
            <a:noFill/>
          </a:ln>
        </p:spPr>
        <p:txBody>
          <a:bodyPr lIns="90432" tIns="45210" rIns="90432" bIns="45210">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ctr" eaLnBrk="1" hangingPunct="1">
              <a:defRPr/>
            </a:pPr>
            <a:r>
              <a:rPr lang="en-US" sz="1800" b="1" dirty="0">
                <a:solidFill>
                  <a:prstClr val="black">
                    <a:lumMod val="75000"/>
                    <a:lumOff val="25000"/>
                  </a:prstClr>
                </a:solidFill>
              </a:rPr>
              <a:t>ClO</a:t>
            </a:r>
            <a:r>
              <a:rPr lang="en-US" sz="1800" b="1" baseline="-25000" dirty="0">
                <a:solidFill>
                  <a:prstClr val="black">
                    <a:lumMod val="75000"/>
                    <a:lumOff val="25000"/>
                  </a:prstClr>
                </a:solidFill>
              </a:rPr>
              <a:t>2</a:t>
            </a:r>
          </a:p>
        </p:txBody>
      </p:sp>
      <p:sp>
        <p:nvSpPr>
          <p:cNvPr id="21" name="TextBox 5"/>
          <p:cNvSpPr txBox="1">
            <a:spLocks noChangeArrowheads="1"/>
          </p:cNvSpPr>
          <p:nvPr/>
        </p:nvSpPr>
        <p:spPr bwMode="auto">
          <a:xfrm>
            <a:off x="6040438" y="3778795"/>
            <a:ext cx="1263650" cy="368300"/>
          </a:xfrm>
          <a:prstGeom prst="rect">
            <a:avLst/>
          </a:prstGeom>
          <a:noFill/>
          <a:ln>
            <a:noFill/>
          </a:ln>
        </p:spPr>
        <p:txBody>
          <a:bodyPr lIns="90432" tIns="45210" rIns="90432" bIns="45210">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ctr" eaLnBrk="1" hangingPunct="1">
              <a:defRPr/>
            </a:pPr>
            <a:r>
              <a:rPr lang="en-US" sz="1800" b="1" dirty="0">
                <a:solidFill>
                  <a:prstClr val="black">
                    <a:lumMod val="75000"/>
                    <a:lumOff val="25000"/>
                  </a:prstClr>
                </a:solidFill>
              </a:rPr>
              <a:t>Cl</a:t>
            </a:r>
            <a:r>
              <a:rPr lang="en-US" sz="1800" b="1" baseline="-25000" dirty="0">
                <a:solidFill>
                  <a:prstClr val="black">
                    <a:lumMod val="75000"/>
                    <a:lumOff val="25000"/>
                  </a:prstClr>
                </a:solidFill>
              </a:rPr>
              <a:t>2</a:t>
            </a:r>
          </a:p>
        </p:txBody>
      </p:sp>
      <p:pic>
        <p:nvPicPr>
          <p:cNvPr id="22" name="Picture 2" descr="Y:\Client Projects\DUC\24276\Source\PNG\CL2.pn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7400" y="5072608"/>
            <a:ext cx="1608138" cy="465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3" name="Picture 33" descr="shutterstock_57940030.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36988" y="4559845"/>
            <a:ext cx="1473200" cy="1473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4" name="Picture 2" descr="Y:\Client Projects\DUC\24276\Source\PNG\CLO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49413" y="4712245"/>
            <a:ext cx="1804987" cy="1092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27" name="Straight Connector 26"/>
          <p:cNvCxnSpPr/>
          <p:nvPr/>
        </p:nvCxnSpPr>
        <p:spPr>
          <a:xfrm flipH="1">
            <a:off x="417369" y="1530927"/>
            <a:ext cx="8223249" cy="0"/>
          </a:xfrm>
          <a:prstGeom prst="line">
            <a:avLst/>
          </a:prstGeom>
          <a:ln>
            <a:solidFill>
              <a:srgbClr val="5B9BD5"/>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560065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Reacting ClO2 and Return to Source</a:t>
            </a:r>
            <a:br>
              <a:rPr lang="en-US" dirty="0"/>
            </a:br>
            <a:r>
              <a:rPr lang="en-US" sz="2800" dirty="0"/>
              <a:t>Draw, React, Return</a:t>
            </a:r>
            <a:endParaRPr lang="en-US" dirty="0"/>
          </a:p>
        </p:txBody>
      </p:sp>
      <p:pic>
        <p:nvPicPr>
          <p:cNvPr id="3" name="Picture 2" descr="IMG_5509.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359784" y="2138362"/>
            <a:ext cx="5080000" cy="3810000"/>
          </a:xfrm>
          <a:prstGeom prst="rect">
            <a:avLst/>
          </a:prstGeom>
        </p:spPr>
      </p:pic>
      <p:sp>
        <p:nvSpPr>
          <p:cNvPr id="4" name="TextBox 3">
            <a:extLst>
              <a:ext uri="{FF2B5EF4-FFF2-40B4-BE49-F238E27FC236}">
                <a16:creationId xmlns:a16="http://schemas.microsoft.com/office/drawing/2014/main" id="{3A1BA912-267C-9F0A-73CB-6F270941F029}"/>
              </a:ext>
            </a:extLst>
          </p:cNvPr>
          <p:cNvSpPr txBox="1"/>
          <p:nvPr/>
        </p:nvSpPr>
        <p:spPr>
          <a:xfrm>
            <a:off x="5916706" y="1503361"/>
            <a:ext cx="1767279" cy="369332"/>
          </a:xfrm>
          <a:prstGeom prst="rect">
            <a:avLst/>
          </a:prstGeom>
          <a:noFill/>
        </p:spPr>
        <p:txBody>
          <a:bodyPr wrap="none" rtlCol="0">
            <a:spAutoFit/>
          </a:bodyPr>
          <a:lstStyle/>
          <a:p>
            <a:r>
              <a:rPr lang="en-US" dirty="0"/>
              <a:t>Portable systems</a:t>
            </a:r>
          </a:p>
        </p:txBody>
      </p:sp>
      <p:pic>
        <p:nvPicPr>
          <p:cNvPr id="5" name="Picture 4">
            <a:extLst>
              <a:ext uri="{FF2B5EF4-FFF2-40B4-BE49-F238E27FC236}">
                <a16:creationId xmlns:a16="http://schemas.microsoft.com/office/drawing/2014/main" id="{F8692375-48E4-50C0-1A54-41D1FEDFA039}"/>
              </a:ext>
            </a:extLst>
          </p:cNvPr>
          <p:cNvPicPr>
            <a:picLocks noChangeAspect="1"/>
          </p:cNvPicPr>
          <p:nvPr/>
        </p:nvPicPr>
        <p:blipFill>
          <a:blip r:embed="rId3"/>
          <a:stretch>
            <a:fillRect/>
          </a:stretch>
        </p:blipFill>
        <p:spPr>
          <a:xfrm>
            <a:off x="5215806" y="1955370"/>
            <a:ext cx="3470994" cy="4627992"/>
          </a:xfrm>
          <a:prstGeom prst="rect">
            <a:avLst/>
          </a:prstGeom>
        </p:spPr>
      </p:pic>
    </p:spTree>
    <p:extLst>
      <p:ext uri="{BB962C8B-B14F-4D97-AF65-F5344CB8AC3E}">
        <p14:creationId xmlns:p14="http://schemas.microsoft.com/office/powerpoint/2010/main" val="7311498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D6F4A9-CAB8-121A-FB5B-1DD7CE10284E}"/>
              </a:ext>
            </a:extLst>
          </p:cNvPr>
          <p:cNvSpPr>
            <a:spLocks noGrp="1"/>
          </p:cNvSpPr>
          <p:nvPr>
            <p:ph type="title"/>
          </p:nvPr>
        </p:nvSpPr>
        <p:spPr/>
        <p:txBody>
          <a:bodyPr/>
          <a:lstStyle/>
          <a:p>
            <a:r>
              <a:rPr lang="en-US" dirty="0"/>
              <a:t>Peaches &amp; Nectarine's</a:t>
            </a:r>
          </a:p>
        </p:txBody>
      </p:sp>
      <p:pic>
        <p:nvPicPr>
          <p:cNvPr id="4" name="Picture 3">
            <a:extLst>
              <a:ext uri="{FF2B5EF4-FFF2-40B4-BE49-F238E27FC236}">
                <a16:creationId xmlns:a16="http://schemas.microsoft.com/office/drawing/2014/main" id="{D4246E0C-AC9A-4919-E2FC-2B7B6B6B655C}"/>
              </a:ext>
            </a:extLst>
          </p:cNvPr>
          <p:cNvPicPr>
            <a:picLocks noChangeAspect="1"/>
          </p:cNvPicPr>
          <p:nvPr/>
        </p:nvPicPr>
        <p:blipFill>
          <a:blip r:embed="rId2"/>
          <a:stretch>
            <a:fillRect/>
          </a:stretch>
        </p:blipFill>
        <p:spPr>
          <a:xfrm>
            <a:off x="1225027" y="1312432"/>
            <a:ext cx="6693946" cy="5020460"/>
          </a:xfrm>
          <a:prstGeom prst="rect">
            <a:avLst/>
          </a:prstGeom>
        </p:spPr>
      </p:pic>
    </p:spTree>
    <p:extLst>
      <p:ext uri="{BB962C8B-B14F-4D97-AF65-F5344CB8AC3E}">
        <p14:creationId xmlns:p14="http://schemas.microsoft.com/office/powerpoint/2010/main" val="17221564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2EF86C-833E-6AFA-B034-C081A1EB090F}"/>
              </a:ext>
            </a:extLst>
          </p:cNvPr>
          <p:cNvSpPr>
            <a:spLocks noGrp="1"/>
          </p:cNvSpPr>
          <p:nvPr>
            <p:ph type="title"/>
          </p:nvPr>
        </p:nvSpPr>
        <p:spPr/>
        <p:txBody>
          <a:bodyPr>
            <a:normAutofit fontScale="90000"/>
          </a:bodyPr>
          <a:lstStyle/>
          <a:p>
            <a:r>
              <a:rPr lang="en-US" dirty="0"/>
              <a:t>Machine Status</a:t>
            </a:r>
            <a:br>
              <a:rPr lang="en-US" dirty="0"/>
            </a:br>
            <a:r>
              <a:rPr lang="en-US" dirty="0"/>
              <a:t>Moore Purity Cloud Services</a:t>
            </a:r>
          </a:p>
        </p:txBody>
      </p:sp>
      <p:pic>
        <p:nvPicPr>
          <p:cNvPr id="5" name="Content Placeholder 4">
            <a:extLst>
              <a:ext uri="{FF2B5EF4-FFF2-40B4-BE49-F238E27FC236}">
                <a16:creationId xmlns:a16="http://schemas.microsoft.com/office/drawing/2014/main" id="{B7563946-9143-DA1A-1A59-30EEB385A802}"/>
              </a:ext>
            </a:extLst>
          </p:cNvPr>
          <p:cNvPicPr>
            <a:picLocks noGrp="1" noChangeAspect="1"/>
          </p:cNvPicPr>
          <p:nvPr>
            <p:ph idx="1"/>
          </p:nvPr>
        </p:nvPicPr>
        <p:blipFill>
          <a:blip r:embed="rId2"/>
          <a:stretch>
            <a:fillRect/>
          </a:stretch>
        </p:blipFill>
        <p:spPr>
          <a:xfrm>
            <a:off x="1688270" y="1600200"/>
            <a:ext cx="5767459" cy="4525963"/>
          </a:xfrm>
        </p:spPr>
      </p:pic>
    </p:spTree>
    <p:extLst>
      <p:ext uri="{BB962C8B-B14F-4D97-AF65-F5344CB8AC3E}">
        <p14:creationId xmlns:p14="http://schemas.microsoft.com/office/powerpoint/2010/main" val="18637198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2EF86C-833E-6AFA-B034-C081A1EB090F}"/>
              </a:ext>
            </a:extLst>
          </p:cNvPr>
          <p:cNvSpPr>
            <a:spLocks noGrp="1"/>
          </p:cNvSpPr>
          <p:nvPr>
            <p:ph type="title"/>
          </p:nvPr>
        </p:nvSpPr>
        <p:spPr/>
        <p:txBody>
          <a:bodyPr>
            <a:normAutofit fontScale="90000"/>
          </a:bodyPr>
          <a:lstStyle/>
          <a:p>
            <a:r>
              <a:rPr lang="en-US" dirty="0"/>
              <a:t>Machine Dispatch Services</a:t>
            </a:r>
            <a:br>
              <a:rPr lang="en-US" dirty="0"/>
            </a:br>
            <a:r>
              <a:rPr lang="en-US" dirty="0"/>
              <a:t>Moore Purity Cloud Services</a:t>
            </a:r>
          </a:p>
        </p:txBody>
      </p:sp>
      <p:pic>
        <p:nvPicPr>
          <p:cNvPr id="7" name="Content Placeholder 6">
            <a:extLst>
              <a:ext uri="{FF2B5EF4-FFF2-40B4-BE49-F238E27FC236}">
                <a16:creationId xmlns:a16="http://schemas.microsoft.com/office/drawing/2014/main" id="{8EB27E0B-6116-D04D-4CE0-13110F2D1CE5}"/>
              </a:ext>
            </a:extLst>
          </p:cNvPr>
          <p:cNvPicPr>
            <a:picLocks noGrp="1" noChangeAspect="1"/>
          </p:cNvPicPr>
          <p:nvPr>
            <p:ph idx="1"/>
          </p:nvPr>
        </p:nvPicPr>
        <p:blipFill>
          <a:blip r:embed="rId2"/>
          <a:stretch>
            <a:fillRect/>
          </a:stretch>
        </p:blipFill>
        <p:spPr>
          <a:xfrm>
            <a:off x="1688270" y="1600200"/>
            <a:ext cx="5767459" cy="4525963"/>
          </a:xfrm>
        </p:spPr>
      </p:pic>
    </p:spTree>
    <p:extLst>
      <p:ext uri="{BB962C8B-B14F-4D97-AF65-F5344CB8AC3E}">
        <p14:creationId xmlns:p14="http://schemas.microsoft.com/office/powerpoint/2010/main" val="13340524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2EF86C-833E-6AFA-B034-C081A1EB090F}"/>
              </a:ext>
            </a:extLst>
          </p:cNvPr>
          <p:cNvSpPr>
            <a:spLocks noGrp="1"/>
          </p:cNvSpPr>
          <p:nvPr>
            <p:ph type="title"/>
          </p:nvPr>
        </p:nvSpPr>
        <p:spPr/>
        <p:txBody>
          <a:bodyPr>
            <a:normAutofit fontScale="90000"/>
          </a:bodyPr>
          <a:lstStyle/>
          <a:p>
            <a:r>
              <a:rPr lang="en-US" dirty="0"/>
              <a:t>Machine Email Report Services</a:t>
            </a:r>
            <a:br>
              <a:rPr lang="en-US" dirty="0"/>
            </a:br>
            <a:r>
              <a:rPr lang="en-US" dirty="0"/>
              <a:t>Moore Purity Cloud Services</a:t>
            </a:r>
          </a:p>
        </p:txBody>
      </p:sp>
      <p:pic>
        <p:nvPicPr>
          <p:cNvPr id="6" name="Content Placeholder 5">
            <a:extLst>
              <a:ext uri="{FF2B5EF4-FFF2-40B4-BE49-F238E27FC236}">
                <a16:creationId xmlns:a16="http://schemas.microsoft.com/office/drawing/2014/main" id="{2ECD0D25-DB3D-49B4-6CAA-D758AE73A020}"/>
              </a:ext>
            </a:extLst>
          </p:cNvPr>
          <p:cNvPicPr>
            <a:picLocks noGrp="1" noChangeAspect="1"/>
          </p:cNvPicPr>
          <p:nvPr>
            <p:ph idx="1"/>
          </p:nvPr>
        </p:nvPicPr>
        <p:blipFill>
          <a:blip r:embed="rId2"/>
          <a:stretch>
            <a:fillRect/>
          </a:stretch>
        </p:blipFill>
        <p:spPr>
          <a:xfrm>
            <a:off x="1688270" y="1600200"/>
            <a:ext cx="5767459" cy="4525963"/>
          </a:xfrm>
        </p:spPr>
      </p:pic>
    </p:spTree>
    <p:extLst>
      <p:ext uri="{BB962C8B-B14F-4D97-AF65-F5344CB8AC3E}">
        <p14:creationId xmlns:p14="http://schemas.microsoft.com/office/powerpoint/2010/main" val="27908076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2EF86C-833E-6AFA-B034-C081A1EB090F}"/>
              </a:ext>
            </a:extLst>
          </p:cNvPr>
          <p:cNvSpPr>
            <a:spLocks noGrp="1"/>
          </p:cNvSpPr>
          <p:nvPr>
            <p:ph type="title"/>
          </p:nvPr>
        </p:nvSpPr>
        <p:spPr/>
        <p:txBody>
          <a:bodyPr>
            <a:normAutofit fontScale="90000"/>
          </a:bodyPr>
          <a:lstStyle/>
          <a:p>
            <a:r>
              <a:rPr lang="en-US" dirty="0"/>
              <a:t>Machine Text/Email Alert Services</a:t>
            </a:r>
            <a:br>
              <a:rPr lang="en-US" dirty="0"/>
            </a:br>
            <a:r>
              <a:rPr lang="en-US" dirty="0"/>
              <a:t>Moore Purity Cloud Services</a:t>
            </a:r>
          </a:p>
        </p:txBody>
      </p:sp>
      <p:pic>
        <p:nvPicPr>
          <p:cNvPr id="7" name="Content Placeholder 6">
            <a:extLst>
              <a:ext uri="{FF2B5EF4-FFF2-40B4-BE49-F238E27FC236}">
                <a16:creationId xmlns:a16="http://schemas.microsoft.com/office/drawing/2014/main" id="{4CDCF436-8601-2C69-A0EB-388E121A16FB}"/>
              </a:ext>
            </a:extLst>
          </p:cNvPr>
          <p:cNvPicPr>
            <a:picLocks noGrp="1" noChangeAspect="1"/>
          </p:cNvPicPr>
          <p:nvPr>
            <p:ph idx="1"/>
          </p:nvPr>
        </p:nvPicPr>
        <p:blipFill>
          <a:blip r:embed="rId2"/>
          <a:stretch>
            <a:fillRect/>
          </a:stretch>
        </p:blipFill>
        <p:spPr>
          <a:xfrm>
            <a:off x="1688270" y="1600200"/>
            <a:ext cx="5767459" cy="4525963"/>
          </a:xfrm>
        </p:spPr>
      </p:pic>
      <p:sp>
        <p:nvSpPr>
          <p:cNvPr id="3" name="TextBox 2">
            <a:extLst>
              <a:ext uri="{FF2B5EF4-FFF2-40B4-BE49-F238E27FC236}">
                <a16:creationId xmlns:a16="http://schemas.microsoft.com/office/drawing/2014/main" id="{782B3BE8-3441-406E-C7E2-293BAC21782C}"/>
              </a:ext>
            </a:extLst>
          </p:cNvPr>
          <p:cNvSpPr txBox="1"/>
          <p:nvPr/>
        </p:nvSpPr>
        <p:spPr>
          <a:xfrm>
            <a:off x="2626498" y="6197576"/>
            <a:ext cx="3891002" cy="369332"/>
          </a:xfrm>
          <a:prstGeom prst="rect">
            <a:avLst/>
          </a:prstGeom>
          <a:noFill/>
        </p:spPr>
        <p:txBody>
          <a:bodyPr wrap="none" rtlCol="0">
            <a:spAutoFit/>
          </a:bodyPr>
          <a:lstStyle/>
          <a:p>
            <a:r>
              <a:rPr lang="en-US" dirty="0"/>
              <a:t>Not Shown is Encrypted tunnel controls</a:t>
            </a:r>
          </a:p>
        </p:txBody>
      </p:sp>
    </p:spTree>
    <p:extLst>
      <p:ext uri="{BB962C8B-B14F-4D97-AF65-F5344CB8AC3E}">
        <p14:creationId xmlns:p14="http://schemas.microsoft.com/office/powerpoint/2010/main" val="22089986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3"/>
          <p:cNvSpPr txBox="1">
            <a:spLocks noChangeArrowheads="1"/>
          </p:cNvSpPr>
          <p:nvPr/>
        </p:nvSpPr>
        <p:spPr bwMode="auto">
          <a:xfrm>
            <a:off x="273050" y="1428750"/>
            <a:ext cx="8737600" cy="46878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1429" tIns="45714" rIns="91429" bIns="45714">
            <a:spAutoFit/>
          </a:bodyPr>
          <a:lstStyle>
            <a:lvl1pPr marL="288925" indent="-288925" eaLnBrk="0" hangingPunct="0">
              <a:defRPr sz="1000">
                <a:solidFill>
                  <a:schemeClr val="tx1"/>
                </a:solidFill>
                <a:latin typeface="Arial" panose="020B0604020202020204" pitchFamily="34" charset="0"/>
                <a:ea typeface="ＭＳ Ｐゴシック" panose="020B0600070205080204" pitchFamily="34" charset="-128"/>
              </a:defRPr>
            </a:lvl1pPr>
            <a:lvl2pPr marL="288925" indent="-288925" eaLnBrk="0" hangingPunct="0">
              <a:defRPr sz="1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1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1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50000"/>
              </a:spcBef>
            </a:pPr>
            <a:r>
              <a:rPr lang="en-US" altLang="en-US" sz="1600" dirty="0">
                <a:solidFill>
                  <a:srgbClr val="006666"/>
                </a:solidFill>
                <a:latin typeface="Arial Black" panose="020B0A04020102020204" pitchFamily="34" charset="0"/>
                <a:ea typeface="Arial Unicode MS" panose="020B0604020202020204" pitchFamily="34" charset="-128"/>
                <a:cs typeface="Arial Unicode MS" panose="020B0604020202020204" pitchFamily="34" charset="-128"/>
              </a:rPr>
              <a:t>Federal Drug Administration  (FDA)</a:t>
            </a:r>
          </a:p>
          <a:p>
            <a:pPr eaLnBrk="1" hangingPunct="1">
              <a:lnSpc>
                <a:spcPct val="90000"/>
              </a:lnSpc>
              <a:spcBef>
                <a:spcPct val="50000"/>
              </a:spcBef>
              <a:buClr>
                <a:srgbClr val="FF3300"/>
              </a:buClr>
              <a:buSzPct val="120000"/>
              <a:buFont typeface="Wingdings" panose="05000000000000000000" pitchFamily="2" charset="2"/>
              <a:buChar char="§"/>
            </a:pPr>
            <a:r>
              <a:rPr lang="en-US" altLang="en-US" sz="1400" dirty="0">
                <a:cs typeface="Arial" panose="020B0604020202020204" pitchFamily="34" charset="0"/>
              </a:rPr>
              <a:t>Antimicrobial agent in water used to wash seafood, red meat, poultry, and raw agricultural commodities (21 CFR 173.325).</a:t>
            </a:r>
          </a:p>
          <a:p>
            <a:pPr eaLnBrk="1" hangingPunct="1">
              <a:lnSpc>
                <a:spcPct val="90000"/>
              </a:lnSpc>
              <a:spcBef>
                <a:spcPct val="50000"/>
              </a:spcBef>
              <a:buClr>
                <a:srgbClr val="FF3300"/>
              </a:buClr>
              <a:buSzPct val="120000"/>
              <a:buFont typeface="Wingdings" panose="05000000000000000000" pitchFamily="2" charset="2"/>
              <a:buChar char="§"/>
            </a:pPr>
            <a:r>
              <a:rPr lang="en-US" altLang="en-US" sz="1400" dirty="0">
                <a:cs typeface="Arial" panose="020B0604020202020204" pitchFamily="34" charset="0"/>
              </a:rPr>
              <a:t>Antimicrobial agent in water used to wash poultry, fruits, and vegetables (21 CFR 173.300).</a:t>
            </a:r>
          </a:p>
          <a:p>
            <a:pPr eaLnBrk="1" hangingPunct="1">
              <a:lnSpc>
                <a:spcPct val="90000"/>
              </a:lnSpc>
              <a:spcBef>
                <a:spcPct val="50000"/>
              </a:spcBef>
              <a:buClr>
                <a:srgbClr val="FF3300"/>
              </a:buClr>
              <a:buSzPct val="120000"/>
              <a:buFont typeface="Wingdings" panose="05000000000000000000" pitchFamily="2" charset="2"/>
              <a:buChar char="§"/>
            </a:pPr>
            <a:r>
              <a:rPr lang="en-US" altLang="en-US" sz="1400" dirty="0">
                <a:cs typeface="Arial" panose="020B0604020202020204" pitchFamily="34" charset="0"/>
              </a:rPr>
              <a:t>Terminal sanitizing rinse, not requiring a water rinse, on all food contact surfaces (40 CFR 180.940).</a:t>
            </a:r>
          </a:p>
          <a:p>
            <a:pPr eaLnBrk="1" hangingPunct="1">
              <a:lnSpc>
                <a:spcPct val="90000"/>
              </a:lnSpc>
              <a:spcBef>
                <a:spcPct val="50000"/>
              </a:spcBef>
            </a:pPr>
            <a:r>
              <a:rPr lang="en-US" altLang="en-US" sz="1600" dirty="0">
                <a:solidFill>
                  <a:srgbClr val="006666"/>
                </a:solidFill>
                <a:latin typeface="Arial Black" panose="020B0A04020102020204" pitchFamily="34" charset="0"/>
                <a:ea typeface="Arial Unicode MS" panose="020B0604020202020204" pitchFamily="34" charset="-128"/>
                <a:cs typeface="Arial Unicode MS" panose="020B0604020202020204" pitchFamily="34" charset="-128"/>
              </a:rPr>
              <a:t>U.S. Department of Agriculture (USDA)</a:t>
            </a:r>
          </a:p>
          <a:p>
            <a:pPr eaLnBrk="1" hangingPunct="1">
              <a:lnSpc>
                <a:spcPct val="90000"/>
              </a:lnSpc>
              <a:spcBef>
                <a:spcPct val="50000"/>
              </a:spcBef>
              <a:buClr>
                <a:srgbClr val="FF3300"/>
              </a:buClr>
              <a:buSzPct val="120000"/>
              <a:buFont typeface="Wingdings" panose="05000000000000000000" pitchFamily="2" charset="2"/>
              <a:buChar char="§"/>
            </a:pPr>
            <a:r>
              <a:rPr lang="en-US" altLang="en-US" sz="1400" dirty="0">
                <a:cs typeface="Arial" panose="020B0604020202020204" pitchFamily="34" charset="0"/>
              </a:rPr>
              <a:t>P-1 approval for bacterial and mold control in federally inspected meat and poultry processing plants for environmental surfaces. </a:t>
            </a:r>
          </a:p>
          <a:p>
            <a:pPr eaLnBrk="1" hangingPunct="1">
              <a:lnSpc>
                <a:spcPct val="90000"/>
              </a:lnSpc>
              <a:spcBef>
                <a:spcPct val="50000"/>
              </a:spcBef>
              <a:buClr>
                <a:srgbClr val="FF3300"/>
              </a:buClr>
              <a:buSzPct val="120000"/>
              <a:buFont typeface="Wingdings" panose="05000000000000000000" pitchFamily="2" charset="2"/>
              <a:buChar char="§"/>
            </a:pPr>
            <a:r>
              <a:rPr lang="en-US" altLang="en-US" sz="1400" dirty="0">
                <a:cs typeface="Arial" panose="020B0604020202020204" pitchFamily="34" charset="0"/>
              </a:rPr>
              <a:t>D-2 approval as terminal sanitizing rinse not requiring a water flush on all food surfaces found in food processing plants. </a:t>
            </a:r>
          </a:p>
          <a:p>
            <a:pPr eaLnBrk="1" hangingPunct="1">
              <a:lnSpc>
                <a:spcPct val="90000"/>
              </a:lnSpc>
              <a:spcBef>
                <a:spcPct val="50000"/>
              </a:spcBef>
              <a:buClr>
                <a:srgbClr val="FF3300"/>
              </a:buClr>
              <a:buSzPct val="120000"/>
              <a:buFont typeface="Wingdings" panose="05000000000000000000" pitchFamily="2" charset="2"/>
              <a:buChar char="§"/>
            </a:pPr>
            <a:r>
              <a:rPr lang="en-US" altLang="en-US" sz="1400" dirty="0">
                <a:cs typeface="Arial" panose="020B0604020202020204" pitchFamily="34" charset="0"/>
              </a:rPr>
              <a:t>D-3 approval as a substance for washing fruit and vegetables that are used as ingredients of meat, poultry, and rabbit products. </a:t>
            </a:r>
          </a:p>
          <a:p>
            <a:pPr eaLnBrk="1" hangingPunct="1">
              <a:lnSpc>
                <a:spcPct val="90000"/>
              </a:lnSpc>
              <a:spcBef>
                <a:spcPct val="50000"/>
              </a:spcBef>
              <a:buClr>
                <a:srgbClr val="FF3300"/>
              </a:buClr>
              <a:buSzPct val="120000"/>
              <a:buFont typeface="Wingdings" panose="05000000000000000000" pitchFamily="2" charset="2"/>
              <a:buChar char="§"/>
            </a:pPr>
            <a:r>
              <a:rPr lang="en-US" altLang="en-US" sz="1400" dirty="0">
                <a:cs typeface="Arial" panose="020B0604020202020204" pitchFamily="34" charset="0"/>
              </a:rPr>
              <a:t>G-5 approval for treatment of cooling and retort water in official establishments operating under the Federal meat and poultry product inspection program.</a:t>
            </a:r>
            <a:r>
              <a:rPr lang="en-US" altLang="en-US" sz="1400" u="sng" dirty="0">
                <a:latin typeface="Times New Roman" panose="02020603050405020304" pitchFamily="18" charset="0"/>
                <a:ea typeface="新細明體" panose="02020500000000000000" pitchFamily="18" charset="-120"/>
              </a:rPr>
              <a:t> </a:t>
            </a:r>
          </a:p>
          <a:p>
            <a:pPr lvl="1" eaLnBrk="1" hangingPunct="1">
              <a:lnSpc>
                <a:spcPct val="90000"/>
              </a:lnSpc>
              <a:spcBef>
                <a:spcPct val="50000"/>
              </a:spcBef>
              <a:buClr>
                <a:srgbClr val="FF0000"/>
              </a:buClr>
              <a:buSzPct val="115000"/>
            </a:pPr>
            <a:r>
              <a:rPr lang="en-US" altLang="en-US" sz="1600" dirty="0">
                <a:solidFill>
                  <a:srgbClr val="006666"/>
                </a:solidFill>
                <a:latin typeface="Arial Black" panose="020B0A04020102020204" pitchFamily="34" charset="0"/>
                <a:ea typeface="Arial Unicode MS" panose="020B0604020202020204" pitchFamily="34" charset="-128"/>
                <a:cs typeface="Arial Unicode MS" panose="020B0604020202020204" pitchFamily="34" charset="-128"/>
              </a:rPr>
              <a:t>National Organics Listing</a:t>
            </a:r>
          </a:p>
          <a:p>
            <a:pPr lvl="1" eaLnBrk="1" hangingPunct="1">
              <a:lnSpc>
                <a:spcPct val="90000"/>
              </a:lnSpc>
              <a:spcBef>
                <a:spcPct val="50000"/>
              </a:spcBef>
              <a:buClr>
                <a:srgbClr val="FF3300"/>
              </a:buClr>
              <a:buSzPct val="120000"/>
              <a:buFont typeface="Wingdings" panose="05000000000000000000" pitchFamily="2" charset="2"/>
              <a:buChar char="§"/>
            </a:pPr>
            <a:r>
              <a:rPr lang="en-US" altLang="en-US" sz="1400" dirty="0">
                <a:cs typeface="Arial" panose="020B0604020202020204" pitchFamily="34" charset="0"/>
              </a:rPr>
              <a:t>NOP as a Synthetic substance allowed for use in organic crop production (§205.601.a.2.ii)</a:t>
            </a:r>
          </a:p>
          <a:p>
            <a:pPr lvl="1" eaLnBrk="1" hangingPunct="1">
              <a:lnSpc>
                <a:spcPct val="90000"/>
              </a:lnSpc>
              <a:spcBef>
                <a:spcPct val="50000"/>
              </a:spcBef>
              <a:buClr>
                <a:srgbClr val="FF3300"/>
              </a:buClr>
              <a:buSzPct val="120000"/>
              <a:buFont typeface="Wingdings" panose="05000000000000000000" pitchFamily="2" charset="2"/>
              <a:buChar char="§"/>
            </a:pPr>
            <a:r>
              <a:rPr lang="en-US" altLang="en-US" sz="1400" dirty="0">
                <a:cs typeface="Arial" panose="020B0604020202020204" pitchFamily="34" charset="0"/>
              </a:rPr>
              <a:t>NOP as a Synthetic substance allowed for use in organic livestock production (§206.603.a.7.ii)</a:t>
            </a:r>
          </a:p>
        </p:txBody>
      </p:sp>
      <p:sp>
        <p:nvSpPr>
          <p:cNvPr id="9" name="Rectangle 2"/>
          <p:cNvSpPr>
            <a:spLocks noChangeArrowheads="1"/>
          </p:cNvSpPr>
          <p:nvPr/>
        </p:nvSpPr>
        <p:spPr bwMode="auto">
          <a:xfrm>
            <a:off x="1219200" y="103495"/>
            <a:ext cx="6705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nchor="ctr"/>
          <a:lstStyle/>
          <a:p>
            <a:pPr algn="ctr">
              <a:lnSpc>
                <a:spcPct val="70000"/>
              </a:lnSpc>
              <a:defRPr/>
            </a:pPr>
            <a:r>
              <a:rPr lang="en-US" sz="3600" b="1" dirty="0">
                <a:solidFill>
                  <a:schemeClr val="accent1">
                    <a:lumMod val="75000"/>
                  </a:schemeClr>
                </a:solidFill>
                <a:latin typeface="+mj-lt"/>
                <a:ea typeface="+mj-ea"/>
                <a:cs typeface="+mj-cs"/>
              </a:rPr>
              <a:t>Regulatory</a:t>
            </a:r>
            <a:r>
              <a:rPr lang="en-US" sz="4800" b="1" dirty="0">
                <a:latin typeface="+mj-lt"/>
              </a:rPr>
              <a:t> </a:t>
            </a:r>
            <a:r>
              <a:rPr lang="en-US" sz="3600" b="1" dirty="0">
                <a:solidFill>
                  <a:schemeClr val="accent1">
                    <a:lumMod val="75000"/>
                  </a:schemeClr>
                </a:solidFill>
                <a:latin typeface="+mj-lt"/>
                <a:ea typeface="+mj-ea"/>
                <a:cs typeface="+mj-cs"/>
              </a:rPr>
              <a:t>Uses</a:t>
            </a:r>
            <a:r>
              <a:rPr lang="en-US" sz="4800" b="1" dirty="0">
                <a:latin typeface="+mj-lt"/>
              </a:rPr>
              <a:t> </a:t>
            </a:r>
          </a:p>
        </p:txBody>
      </p:sp>
      <p:cxnSp>
        <p:nvCxnSpPr>
          <p:cNvPr id="10" name="Straight Connector 9"/>
          <p:cNvCxnSpPr/>
          <p:nvPr/>
        </p:nvCxnSpPr>
        <p:spPr>
          <a:xfrm flipH="1">
            <a:off x="417369" y="1126695"/>
            <a:ext cx="8223249" cy="0"/>
          </a:xfrm>
          <a:prstGeom prst="line">
            <a:avLst/>
          </a:prstGeom>
          <a:ln>
            <a:solidFill>
              <a:srgbClr val="5B9BD5"/>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023155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5DEEE7-DB9F-7384-726F-EC18D894C19D}"/>
              </a:ext>
            </a:extLst>
          </p:cNvPr>
          <p:cNvSpPr>
            <a:spLocks noGrp="1"/>
          </p:cNvSpPr>
          <p:nvPr>
            <p:ph type="title"/>
          </p:nvPr>
        </p:nvSpPr>
        <p:spPr/>
        <p:txBody>
          <a:bodyPr/>
          <a:lstStyle/>
          <a:p>
            <a:pPr algn="ctr"/>
            <a:r>
              <a:rPr lang="en-US" dirty="0"/>
              <a:t>What are Moore benefits</a:t>
            </a:r>
          </a:p>
        </p:txBody>
      </p:sp>
      <p:sp>
        <p:nvSpPr>
          <p:cNvPr id="3" name="Content Placeholder 2">
            <a:extLst>
              <a:ext uri="{FF2B5EF4-FFF2-40B4-BE49-F238E27FC236}">
                <a16:creationId xmlns:a16="http://schemas.microsoft.com/office/drawing/2014/main" id="{98B3EFCB-735C-9ED7-ED83-0E62520BD9CD}"/>
              </a:ext>
            </a:extLst>
          </p:cNvPr>
          <p:cNvSpPr>
            <a:spLocks noGrp="1"/>
          </p:cNvSpPr>
          <p:nvPr>
            <p:ph idx="1"/>
          </p:nvPr>
        </p:nvSpPr>
        <p:spPr>
          <a:xfrm>
            <a:off x="628650" y="2226469"/>
            <a:ext cx="7886700" cy="3500438"/>
          </a:xfrm>
        </p:spPr>
        <p:txBody>
          <a:bodyPr>
            <a:normAutofit fontScale="62500" lnSpcReduction="20000"/>
          </a:bodyPr>
          <a:lstStyle/>
          <a:p>
            <a:r>
              <a:rPr lang="en-US" dirty="0"/>
              <a:t>Moore has delivered results.</a:t>
            </a:r>
          </a:p>
          <a:p>
            <a:r>
              <a:rPr lang="en-US" dirty="0"/>
              <a:t>Minimal factory down time, does not need to be shutdown to be cleaned. Factory can run an additional 8 hours every 72 hours.</a:t>
            </a:r>
          </a:p>
          <a:p>
            <a:pPr lvl="1"/>
            <a:r>
              <a:rPr lang="en-US" dirty="0"/>
              <a:t>Improved ROI on the factory investment. Plus 11% ROI and Production.</a:t>
            </a:r>
          </a:p>
          <a:p>
            <a:pPr lvl="1"/>
            <a:r>
              <a:rPr lang="en-US" dirty="0"/>
              <a:t>Reduction in operating costs. (Save 8 hour cleaning shift every 72 hours)</a:t>
            </a:r>
          </a:p>
          <a:p>
            <a:pPr lvl="1"/>
            <a:r>
              <a:rPr lang="en-US" dirty="0"/>
              <a:t>Reduced injuries. Less slip and falls.</a:t>
            </a:r>
          </a:p>
          <a:p>
            <a:pPr lvl="1"/>
            <a:r>
              <a:rPr lang="en-US" dirty="0"/>
              <a:t>Cleaner and better smelling facility for showing potential customers.</a:t>
            </a:r>
          </a:p>
          <a:p>
            <a:pPr lvl="2"/>
            <a:r>
              <a:rPr lang="en-US" dirty="0"/>
              <a:t>(Story)</a:t>
            </a:r>
          </a:p>
          <a:p>
            <a:pPr lvl="1"/>
            <a:r>
              <a:rPr lang="en-US" dirty="0"/>
              <a:t>Reduce spoilage +30% yield, increase shelf life, eliminate returns.</a:t>
            </a:r>
          </a:p>
          <a:p>
            <a:r>
              <a:rPr lang="en-US" dirty="0"/>
              <a:t>Reduction / elimination of H2S through out facility.</a:t>
            </a:r>
          </a:p>
          <a:p>
            <a:r>
              <a:rPr lang="en-US" dirty="0"/>
              <a:t>Whatever my costs are to you are, they are returned as additional dollars to your bottom line. (discuss)</a:t>
            </a:r>
          </a:p>
        </p:txBody>
      </p:sp>
      <p:sp>
        <p:nvSpPr>
          <p:cNvPr id="4" name="Footer Placeholder 3">
            <a:extLst>
              <a:ext uri="{FF2B5EF4-FFF2-40B4-BE49-F238E27FC236}">
                <a16:creationId xmlns:a16="http://schemas.microsoft.com/office/drawing/2014/main" id="{1B1C8EA6-93B9-61BC-E9E1-4312AA1C928E}"/>
              </a:ext>
            </a:extLst>
          </p:cNvPr>
          <p:cNvSpPr>
            <a:spLocks noGrp="1"/>
          </p:cNvSpPr>
          <p:nvPr>
            <p:ph type="ftr" sz="quarter" idx="11"/>
          </p:nvPr>
        </p:nvSpPr>
        <p:spPr/>
        <p:txBody>
          <a:bodyPr/>
          <a:lstStyle/>
          <a:p>
            <a:r>
              <a:rPr lang="en-US"/>
              <a:t>Moore Purity, Inc. (2025) Company Condifential</a:t>
            </a:r>
          </a:p>
        </p:txBody>
      </p:sp>
    </p:spTree>
    <p:extLst>
      <p:ext uri="{BB962C8B-B14F-4D97-AF65-F5344CB8AC3E}">
        <p14:creationId xmlns:p14="http://schemas.microsoft.com/office/powerpoint/2010/main" val="23727867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3D723D-B892-B335-1108-AB1B33F07485}"/>
              </a:ext>
            </a:extLst>
          </p:cNvPr>
          <p:cNvSpPr>
            <a:spLocks noGrp="1"/>
          </p:cNvSpPr>
          <p:nvPr>
            <p:ph type="title"/>
          </p:nvPr>
        </p:nvSpPr>
        <p:spPr/>
        <p:txBody>
          <a:bodyPr>
            <a:normAutofit fontScale="90000"/>
          </a:bodyPr>
          <a:lstStyle/>
          <a:p>
            <a:pPr algn="ctr"/>
            <a:r>
              <a:rPr lang="en-US" dirty="0"/>
              <a:t>Chlorine Dioxide Returns Factory Time</a:t>
            </a:r>
          </a:p>
        </p:txBody>
      </p:sp>
      <p:pic>
        <p:nvPicPr>
          <p:cNvPr id="4" name="Content Placeholder 3">
            <a:extLst>
              <a:ext uri="{FF2B5EF4-FFF2-40B4-BE49-F238E27FC236}">
                <a16:creationId xmlns:a16="http://schemas.microsoft.com/office/drawing/2014/main" id="{AF8C6D5C-80AC-99B9-FF32-9B1520876222}"/>
              </a:ext>
            </a:extLst>
          </p:cNvPr>
          <p:cNvPicPr>
            <a:picLocks noGrp="1" noChangeAspect="1"/>
          </p:cNvPicPr>
          <p:nvPr>
            <p:ph idx="1"/>
          </p:nvPr>
        </p:nvPicPr>
        <p:blipFill>
          <a:blip r:embed="rId2"/>
          <a:stretch>
            <a:fillRect/>
          </a:stretch>
        </p:blipFill>
        <p:spPr>
          <a:xfrm>
            <a:off x="3224539" y="2396067"/>
            <a:ext cx="5290811" cy="3186179"/>
          </a:xfrm>
          <a:prstGeom prst="rect">
            <a:avLst/>
          </a:prstGeom>
        </p:spPr>
      </p:pic>
      <p:sp>
        <p:nvSpPr>
          <p:cNvPr id="5" name="TextBox 4">
            <a:extLst>
              <a:ext uri="{FF2B5EF4-FFF2-40B4-BE49-F238E27FC236}">
                <a16:creationId xmlns:a16="http://schemas.microsoft.com/office/drawing/2014/main" id="{1F7217C4-49D2-94C2-CE86-D38C9E49E2E7}"/>
              </a:ext>
            </a:extLst>
          </p:cNvPr>
          <p:cNvSpPr txBox="1"/>
          <p:nvPr/>
        </p:nvSpPr>
        <p:spPr>
          <a:xfrm>
            <a:off x="177790" y="2396066"/>
            <a:ext cx="3092578" cy="2793072"/>
          </a:xfrm>
          <a:prstGeom prst="rect">
            <a:avLst/>
          </a:prstGeom>
          <a:noFill/>
        </p:spPr>
        <p:txBody>
          <a:bodyPr wrap="none" rtlCol="0">
            <a:spAutoFit/>
          </a:bodyPr>
          <a:lstStyle/>
          <a:p>
            <a:r>
              <a:rPr lang="en-US" sz="1350" dirty="0"/>
              <a:t>Use of Moore Chlorine Dioxide allows</a:t>
            </a:r>
          </a:p>
          <a:p>
            <a:r>
              <a:rPr lang="en-US" sz="1350" dirty="0"/>
              <a:t>a facility to run 24/7.</a:t>
            </a:r>
          </a:p>
          <a:p>
            <a:endParaRPr lang="en-US" sz="1350" dirty="0"/>
          </a:p>
          <a:p>
            <a:r>
              <a:rPr lang="en-US" sz="1350" dirty="0"/>
              <a:t>Very valuable opportunity to</a:t>
            </a:r>
          </a:p>
          <a:p>
            <a:r>
              <a:rPr lang="en-US" sz="1350" dirty="0"/>
              <a:t>recover capital investments and</a:t>
            </a:r>
          </a:p>
          <a:p>
            <a:r>
              <a:rPr lang="en-US" sz="1350" dirty="0"/>
              <a:t>Improve ROI </a:t>
            </a:r>
          </a:p>
          <a:p>
            <a:endParaRPr lang="en-US" sz="1350" dirty="0"/>
          </a:p>
          <a:p>
            <a:r>
              <a:rPr lang="en-US" sz="1350" dirty="0"/>
              <a:t>Based on a 106 day harvest an</a:t>
            </a:r>
          </a:p>
          <a:p>
            <a:r>
              <a:rPr lang="en-US" sz="1350" dirty="0"/>
              <a:t>average of 72 hour run before clean cycle</a:t>
            </a:r>
          </a:p>
          <a:p>
            <a:r>
              <a:rPr lang="en-US" sz="1350" dirty="0"/>
              <a:t>and 8 hour clean cycle. Generally the</a:t>
            </a:r>
          </a:p>
          <a:p>
            <a:r>
              <a:rPr lang="en-US" sz="1350" dirty="0"/>
              <a:t>clean times are longer  (8-12 hours).</a:t>
            </a:r>
          </a:p>
          <a:p>
            <a:endParaRPr lang="en-US" sz="1350" dirty="0"/>
          </a:p>
          <a:p>
            <a:r>
              <a:rPr lang="en-US" sz="1350" dirty="0"/>
              <a:t>Restart costs are eliminated.</a:t>
            </a:r>
          </a:p>
        </p:txBody>
      </p:sp>
      <p:sp>
        <p:nvSpPr>
          <p:cNvPr id="3" name="Footer Placeholder 2">
            <a:extLst>
              <a:ext uri="{FF2B5EF4-FFF2-40B4-BE49-F238E27FC236}">
                <a16:creationId xmlns:a16="http://schemas.microsoft.com/office/drawing/2014/main" id="{EE7A8A3D-CA1A-2689-66C9-206610A8EA30}"/>
              </a:ext>
            </a:extLst>
          </p:cNvPr>
          <p:cNvSpPr>
            <a:spLocks noGrp="1"/>
          </p:cNvSpPr>
          <p:nvPr>
            <p:ph type="ftr" sz="quarter" idx="11"/>
          </p:nvPr>
        </p:nvSpPr>
        <p:spPr/>
        <p:txBody>
          <a:bodyPr/>
          <a:lstStyle/>
          <a:p>
            <a:r>
              <a:rPr lang="en-US"/>
              <a:t>Moore Purity, Inc. (2025) Company Condifential</a:t>
            </a:r>
          </a:p>
        </p:txBody>
      </p:sp>
    </p:spTree>
    <p:extLst>
      <p:ext uri="{BB962C8B-B14F-4D97-AF65-F5344CB8AC3E}">
        <p14:creationId xmlns:p14="http://schemas.microsoft.com/office/powerpoint/2010/main" val="941695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A7317B-381E-8BD5-233D-92C14CFEABC3}"/>
              </a:ext>
            </a:extLst>
          </p:cNvPr>
          <p:cNvSpPr>
            <a:spLocks noGrp="1"/>
          </p:cNvSpPr>
          <p:nvPr>
            <p:ph type="title"/>
          </p:nvPr>
        </p:nvSpPr>
        <p:spPr>
          <a:xfrm>
            <a:off x="628650" y="329232"/>
            <a:ext cx="7886700" cy="994172"/>
          </a:xfrm>
        </p:spPr>
        <p:txBody>
          <a:bodyPr>
            <a:normAutofit fontScale="90000"/>
          </a:bodyPr>
          <a:lstStyle/>
          <a:p>
            <a:pPr algn="ctr"/>
            <a:r>
              <a:rPr lang="en-US" dirty="0"/>
              <a:t>Chlorine Dioxide Reduces Sanitation Costs</a:t>
            </a:r>
          </a:p>
        </p:txBody>
      </p:sp>
      <p:pic>
        <p:nvPicPr>
          <p:cNvPr id="5" name="Content Placeholder 4">
            <a:extLst>
              <a:ext uri="{FF2B5EF4-FFF2-40B4-BE49-F238E27FC236}">
                <a16:creationId xmlns:a16="http://schemas.microsoft.com/office/drawing/2014/main" id="{9C2C4256-013B-2C31-1A2D-8CDE79433CC5}"/>
              </a:ext>
            </a:extLst>
          </p:cNvPr>
          <p:cNvPicPr>
            <a:picLocks noGrp="1" noChangeAspect="1"/>
          </p:cNvPicPr>
          <p:nvPr>
            <p:ph idx="1"/>
          </p:nvPr>
        </p:nvPicPr>
        <p:blipFill>
          <a:blip r:embed="rId2"/>
          <a:stretch>
            <a:fillRect/>
          </a:stretch>
        </p:blipFill>
        <p:spPr>
          <a:xfrm>
            <a:off x="6096948" y="1932903"/>
            <a:ext cx="2934373" cy="2200780"/>
          </a:xfrm>
        </p:spPr>
      </p:pic>
      <p:pic>
        <p:nvPicPr>
          <p:cNvPr id="7" name="Picture 6">
            <a:extLst>
              <a:ext uri="{FF2B5EF4-FFF2-40B4-BE49-F238E27FC236}">
                <a16:creationId xmlns:a16="http://schemas.microsoft.com/office/drawing/2014/main" id="{226644C1-F240-7B84-E8EB-23A4418C3D30}"/>
              </a:ext>
            </a:extLst>
          </p:cNvPr>
          <p:cNvPicPr>
            <a:picLocks noChangeAspect="1"/>
          </p:cNvPicPr>
          <p:nvPr/>
        </p:nvPicPr>
        <p:blipFill>
          <a:blip r:embed="rId3"/>
          <a:stretch>
            <a:fillRect/>
          </a:stretch>
        </p:blipFill>
        <p:spPr>
          <a:xfrm>
            <a:off x="3104813" y="1932903"/>
            <a:ext cx="2934374" cy="2200780"/>
          </a:xfrm>
          <a:prstGeom prst="rect">
            <a:avLst/>
          </a:prstGeom>
        </p:spPr>
      </p:pic>
      <p:pic>
        <p:nvPicPr>
          <p:cNvPr id="9" name="Picture 8">
            <a:extLst>
              <a:ext uri="{FF2B5EF4-FFF2-40B4-BE49-F238E27FC236}">
                <a16:creationId xmlns:a16="http://schemas.microsoft.com/office/drawing/2014/main" id="{77951441-80B5-3FFB-D37D-ED2A41BCEC90}"/>
              </a:ext>
            </a:extLst>
          </p:cNvPr>
          <p:cNvPicPr>
            <a:picLocks noChangeAspect="1"/>
          </p:cNvPicPr>
          <p:nvPr/>
        </p:nvPicPr>
        <p:blipFill>
          <a:blip r:embed="rId4"/>
          <a:stretch>
            <a:fillRect/>
          </a:stretch>
        </p:blipFill>
        <p:spPr>
          <a:xfrm>
            <a:off x="112680" y="1932904"/>
            <a:ext cx="2934373" cy="2200779"/>
          </a:xfrm>
          <a:prstGeom prst="rect">
            <a:avLst/>
          </a:prstGeom>
        </p:spPr>
      </p:pic>
      <p:sp>
        <p:nvSpPr>
          <p:cNvPr id="10" name="TextBox 9">
            <a:extLst>
              <a:ext uri="{FF2B5EF4-FFF2-40B4-BE49-F238E27FC236}">
                <a16:creationId xmlns:a16="http://schemas.microsoft.com/office/drawing/2014/main" id="{42FFE65E-3EC4-CADC-0C42-4A462DE86941}"/>
              </a:ext>
            </a:extLst>
          </p:cNvPr>
          <p:cNvSpPr txBox="1"/>
          <p:nvPr/>
        </p:nvSpPr>
        <p:spPr>
          <a:xfrm>
            <a:off x="1504" y="4563453"/>
            <a:ext cx="9206495" cy="1131079"/>
          </a:xfrm>
          <a:prstGeom prst="rect">
            <a:avLst/>
          </a:prstGeom>
          <a:noFill/>
        </p:spPr>
        <p:txBody>
          <a:bodyPr wrap="none" rtlCol="0">
            <a:spAutoFit/>
          </a:bodyPr>
          <a:lstStyle/>
          <a:p>
            <a:r>
              <a:rPr lang="en-US" sz="1350" dirty="0"/>
              <a:t>Same product goes to each belt however the belt on the left is untreated, the belt center and right treated with chlorine dioxide </a:t>
            </a:r>
          </a:p>
          <a:p>
            <a:r>
              <a:rPr lang="en-US" sz="1350" dirty="0"/>
              <a:t>Spray bars.</a:t>
            </a:r>
          </a:p>
          <a:p>
            <a:endParaRPr lang="en-US" sz="1350" dirty="0"/>
          </a:p>
          <a:p>
            <a:r>
              <a:rPr lang="en-US" sz="1350" dirty="0"/>
              <a:t>This is a very good example of costs savings; this also clearly illustrates our processes remove contaminates reducing waste and</a:t>
            </a:r>
          </a:p>
          <a:p>
            <a:r>
              <a:rPr lang="en-US" sz="1350" dirty="0"/>
              <a:t>risk of contamination. The results are reduced spoilage, improved yields, cleaner facility and additional profits.</a:t>
            </a:r>
          </a:p>
        </p:txBody>
      </p:sp>
      <p:sp>
        <p:nvSpPr>
          <p:cNvPr id="11" name="TextBox 10">
            <a:extLst>
              <a:ext uri="{FF2B5EF4-FFF2-40B4-BE49-F238E27FC236}">
                <a16:creationId xmlns:a16="http://schemas.microsoft.com/office/drawing/2014/main" id="{05C20352-DFFF-436A-BA4A-34CE51AC8068}"/>
              </a:ext>
            </a:extLst>
          </p:cNvPr>
          <p:cNvSpPr txBox="1"/>
          <p:nvPr/>
        </p:nvSpPr>
        <p:spPr>
          <a:xfrm>
            <a:off x="1151792" y="1608622"/>
            <a:ext cx="903452" cy="300082"/>
          </a:xfrm>
          <a:prstGeom prst="rect">
            <a:avLst/>
          </a:prstGeom>
          <a:noFill/>
        </p:spPr>
        <p:txBody>
          <a:bodyPr wrap="none" rtlCol="0">
            <a:spAutoFit/>
          </a:bodyPr>
          <a:lstStyle/>
          <a:p>
            <a:r>
              <a:rPr lang="en-US" sz="1350" dirty="0"/>
              <a:t>Untreated</a:t>
            </a:r>
          </a:p>
        </p:txBody>
      </p:sp>
      <p:sp>
        <p:nvSpPr>
          <p:cNvPr id="12" name="TextBox 11">
            <a:extLst>
              <a:ext uri="{FF2B5EF4-FFF2-40B4-BE49-F238E27FC236}">
                <a16:creationId xmlns:a16="http://schemas.microsoft.com/office/drawing/2014/main" id="{F78D3438-2AC5-18A7-E37E-71FADAE80315}"/>
              </a:ext>
            </a:extLst>
          </p:cNvPr>
          <p:cNvSpPr txBox="1"/>
          <p:nvPr/>
        </p:nvSpPr>
        <p:spPr>
          <a:xfrm>
            <a:off x="4244942" y="1608622"/>
            <a:ext cx="719621" cy="300082"/>
          </a:xfrm>
          <a:prstGeom prst="rect">
            <a:avLst/>
          </a:prstGeom>
          <a:noFill/>
        </p:spPr>
        <p:txBody>
          <a:bodyPr wrap="none" rtlCol="0">
            <a:spAutoFit/>
          </a:bodyPr>
          <a:lstStyle/>
          <a:p>
            <a:r>
              <a:rPr lang="en-US" sz="1350" dirty="0"/>
              <a:t>Treated</a:t>
            </a:r>
          </a:p>
        </p:txBody>
      </p:sp>
      <p:sp>
        <p:nvSpPr>
          <p:cNvPr id="13" name="TextBox 12">
            <a:extLst>
              <a:ext uri="{FF2B5EF4-FFF2-40B4-BE49-F238E27FC236}">
                <a16:creationId xmlns:a16="http://schemas.microsoft.com/office/drawing/2014/main" id="{A4E83419-BA63-F8E4-D463-9D5D2D2AECCE}"/>
              </a:ext>
            </a:extLst>
          </p:cNvPr>
          <p:cNvSpPr txBox="1"/>
          <p:nvPr/>
        </p:nvSpPr>
        <p:spPr>
          <a:xfrm>
            <a:off x="7228392" y="1634823"/>
            <a:ext cx="719621" cy="300082"/>
          </a:xfrm>
          <a:prstGeom prst="rect">
            <a:avLst/>
          </a:prstGeom>
          <a:noFill/>
        </p:spPr>
        <p:txBody>
          <a:bodyPr wrap="none" rtlCol="0">
            <a:spAutoFit/>
          </a:bodyPr>
          <a:lstStyle/>
          <a:p>
            <a:r>
              <a:rPr lang="en-US" sz="1350" dirty="0"/>
              <a:t>Treated</a:t>
            </a:r>
          </a:p>
        </p:txBody>
      </p:sp>
      <p:sp>
        <p:nvSpPr>
          <p:cNvPr id="3" name="Footer Placeholder 2">
            <a:extLst>
              <a:ext uri="{FF2B5EF4-FFF2-40B4-BE49-F238E27FC236}">
                <a16:creationId xmlns:a16="http://schemas.microsoft.com/office/drawing/2014/main" id="{DF170E0A-670B-922C-07EF-FCA7EF47B1DC}"/>
              </a:ext>
            </a:extLst>
          </p:cNvPr>
          <p:cNvSpPr>
            <a:spLocks noGrp="1"/>
          </p:cNvSpPr>
          <p:nvPr>
            <p:ph type="ftr" sz="quarter" idx="11"/>
          </p:nvPr>
        </p:nvSpPr>
        <p:spPr/>
        <p:txBody>
          <a:bodyPr/>
          <a:lstStyle/>
          <a:p>
            <a:r>
              <a:rPr lang="en-US"/>
              <a:t>Moore Purity, Inc. (2025) Company Condifential</a:t>
            </a:r>
          </a:p>
        </p:txBody>
      </p:sp>
    </p:spTree>
    <p:extLst>
      <p:ext uri="{BB962C8B-B14F-4D97-AF65-F5344CB8AC3E}">
        <p14:creationId xmlns:p14="http://schemas.microsoft.com/office/powerpoint/2010/main" val="6627023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786" y="0"/>
            <a:ext cx="8938089" cy="1143000"/>
          </a:xfrm>
        </p:spPr>
        <p:txBody>
          <a:bodyPr>
            <a:normAutofit fontScale="90000"/>
          </a:bodyPr>
          <a:lstStyle/>
          <a:p>
            <a:r>
              <a:rPr lang="en-US" dirty="0"/>
              <a:t>Moore Purity ClO2 Always Ready To Work</a:t>
            </a:r>
          </a:p>
        </p:txBody>
      </p:sp>
      <p:sp>
        <p:nvSpPr>
          <p:cNvPr id="8" name="TextBox 7"/>
          <p:cNvSpPr txBox="1"/>
          <p:nvPr/>
        </p:nvSpPr>
        <p:spPr>
          <a:xfrm>
            <a:off x="94786" y="1721547"/>
            <a:ext cx="9049214" cy="5025991"/>
          </a:xfrm>
          <a:prstGeom prst="rect">
            <a:avLst/>
          </a:prstGeom>
          <a:noFill/>
        </p:spPr>
        <p:txBody>
          <a:bodyPr wrap="square" rtlCol="0">
            <a:spAutoFit/>
          </a:bodyPr>
          <a:lstStyle/>
          <a:p>
            <a:pPr marL="285750" indent="-285750" defTabSz="914400" eaLnBrk="1" hangingPunct="1">
              <a:spcBef>
                <a:spcPts val="600"/>
              </a:spcBef>
              <a:buFont typeface="Wingdings" panose="05000000000000000000" pitchFamily="2" charset="2"/>
              <a:buChar char="q"/>
              <a:defRPr/>
            </a:pPr>
            <a:r>
              <a:rPr lang="en-US" dirty="0"/>
              <a:t>ClO</a:t>
            </a:r>
            <a:r>
              <a:rPr lang="en-US" baseline="-25000" dirty="0"/>
              <a:t>2</a:t>
            </a:r>
            <a:r>
              <a:rPr lang="en-US" dirty="0"/>
              <a:t> is a powerful disinfectant that works rapidly via oxidation to provide broad spectrum performance against:</a:t>
            </a:r>
          </a:p>
          <a:p>
            <a:pPr marL="1089025" lvl="2" indent="-174625">
              <a:spcBef>
                <a:spcPts val="600"/>
              </a:spcBef>
              <a:buFont typeface="Wingdings" panose="05000000000000000000" pitchFamily="2" charset="2"/>
              <a:buChar char="§"/>
              <a:defRPr/>
            </a:pPr>
            <a:r>
              <a:rPr lang="en-US" sz="1400" dirty="0"/>
              <a:t>Bacteria and bacterial spores, </a:t>
            </a:r>
          </a:p>
          <a:p>
            <a:pPr marL="1089025" lvl="2" indent="-174625">
              <a:spcBef>
                <a:spcPts val="600"/>
              </a:spcBef>
              <a:buFont typeface="Wingdings" panose="05000000000000000000" pitchFamily="2" charset="2"/>
              <a:buChar char="§"/>
              <a:defRPr/>
            </a:pPr>
            <a:r>
              <a:rPr lang="en-US" sz="1400" dirty="0"/>
              <a:t>Fungi and their spores, </a:t>
            </a:r>
          </a:p>
          <a:p>
            <a:pPr marL="1089025" lvl="2" indent="-174625">
              <a:spcBef>
                <a:spcPts val="600"/>
              </a:spcBef>
              <a:buFont typeface="Wingdings" panose="05000000000000000000" pitchFamily="2" charset="2"/>
              <a:buChar char="§"/>
              <a:defRPr/>
            </a:pPr>
            <a:r>
              <a:rPr lang="en-US" sz="1400" dirty="0"/>
              <a:t>Algae, and viruses</a:t>
            </a:r>
            <a:r>
              <a:rPr lang="en-US" sz="1200" dirty="0"/>
              <a:t>. </a:t>
            </a:r>
          </a:p>
          <a:p>
            <a:pPr marL="285750" indent="-285750" defTabSz="914400" eaLnBrk="1" hangingPunct="1">
              <a:spcBef>
                <a:spcPts val="600"/>
              </a:spcBef>
              <a:buFont typeface="Wingdings" panose="05000000000000000000" pitchFamily="2" charset="2"/>
              <a:buChar char="q"/>
              <a:defRPr/>
            </a:pPr>
            <a:r>
              <a:rPr lang="en-US" dirty="0"/>
              <a:t>ClO</a:t>
            </a:r>
            <a:r>
              <a:rPr lang="en-US" baseline="-25000" dirty="0"/>
              <a:t>2</a:t>
            </a:r>
            <a:r>
              <a:rPr lang="en-US" dirty="0"/>
              <a:t> disinfects via two separate mechanisms:</a:t>
            </a:r>
          </a:p>
          <a:p>
            <a:pPr marL="857250" lvl="2" indent="-285750" defTabSz="914400" eaLnBrk="1" hangingPunct="1">
              <a:spcBef>
                <a:spcPts val="600"/>
              </a:spcBef>
              <a:buFont typeface="+mj-lt"/>
              <a:buAutoNum type="arabicPeriod"/>
              <a:defRPr/>
            </a:pPr>
            <a:r>
              <a:rPr lang="en-US" sz="1600" dirty="0"/>
              <a:t>As a permeable gas, </a:t>
            </a:r>
            <a:r>
              <a:rPr lang="en-US" sz="1600" dirty="0">
                <a:effectLst>
                  <a:outerShdw blurRad="38100" dist="38100" dir="2700000" algn="tl">
                    <a:srgbClr val="C0C0C0"/>
                  </a:outerShdw>
                </a:effectLst>
              </a:rPr>
              <a:t>ClO</a:t>
            </a:r>
            <a:r>
              <a:rPr lang="en-US" sz="1600" baseline="-25000" dirty="0">
                <a:effectLst>
                  <a:outerShdw blurRad="38100" dist="38100" dir="2700000" algn="tl">
                    <a:srgbClr val="C0C0C0"/>
                  </a:outerShdw>
                </a:effectLst>
              </a:rPr>
              <a:t>2</a:t>
            </a:r>
            <a:r>
              <a:rPr lang="en-US" sz="1600" dirty="0"/>
              <a:t> </a:t>
            </a:r>
          </a:p>
          <a:p>
            <a:pPr marL="1200150" lvl="3" indent="-171450" defTabSz="914400" eaLnBrk="1" hangingPunct="1">
              <a:spcBef>
                <a:spcPts val="600"/>
              </a:spcBef>
              <a:buFont typeface="Wingdings" panose="05000000000000000000" pitchFamily="2" charset="2"/>
              <a:buChar char="§"/>
              <a:defRPr/>
            </a:pPr>
            <a:r>
              <a:rPr lang="en-US" sz="1400" dirty="0"/>
              <a:t>Diffuses through the </a:t>
            </a:r>
            <a:r>
              <a:rPr lang="en-US" sz="1400" u="sng" dirty="0"/>
              <a:t>protective layer</a:t>
            </a:r>
            <a:r>
              <a:rPr lang="en-US" sz="1400" dirty="0"/>
              <a:t> of the cell </a:t>
            </a:r>
          </a:p>
          <a:p>
            <a:pPr marL="1200150" lvl="3" indent="-171450" defTabSz="914400" eaLnBrk="1" hangingPunct="1">
              <a:spcBef>
                <a:spcPts val="600"/>
              </a:spcBef>
              <a:buFont typeface="Wingdings" panose="05000000000000000000" pitchFamily="2" charset="2"/>
              <a:buChar char="§"/>
              <a:defRPr/>
            </a:pPr>
            <a:r>
              <a:rPr lang="en-US" sz="1400" dirty="0"/>
              <a:t>Breaks up the biofilm and </a:t>
            </a:r>
          </a:p>
          <a:p>
            <a:pPr marL="1200150" lvl="3" indent="-171450" defTabSz="914400" eaLnBrk="1" hangingPunct="1">
              <a:spcBef>
                <a:spcPts val="600"/>
              </a:spcBef>
              <a:buFont typeface="Wingdings" panose="05000000000000000000" pitchFamily="2" charset="2"/>
              <a:buChar char="§"/>
              <a:defRPr/>
            </a:pPr>
            <a:r>
              <a:rPr lang="en-US" sz="1400" dirty="0"/>
              <a:t>Alters the permeability of the outer cell membrane.</a:t>
            </a:r>
          </a:p>
          <a:p>
            <a:pPr marL="857250" lvl="2" indent="-285750" defTabSz="914400" eaLnBrk="1" hangingPunct="1">
              <a:spcBef>
                <a:spcPts val="600"/>
              </a:spcBef>
              <a:buFont typeface="+mj-lt"/>
              <a:buAutoNum type="arabicPeriod"/>
              <a:defRPr/>
            </a:pPr>
            <a:r>
              <a:rPr lang="en-US" sz="1600" dirty="0"/>
              <a:t>Inside the cell </a:t>
            </a:r>
            <a:r>
              <a:rPr lang="en-US" sz="1600" dirty="0">
                <a:effectLst>
                  <a:outerShdw blurRad="38100" dist="38100" dir="2700000" algn="tl">
                    <a:srgbClr val="C0C0C0"/>
                  </a:outerShdw>
                </a:effectLst>
              </a:rPr>
              <a:t>ClO</a:t>
            </a:r>
            <a:r>
              <a:rPr lang="en-US" sz="1600" baseline="-25000" dirty="0">
                <a:effectLst>
                  <a:outerShdw blurRad="38100" dist="38100" dir="2700000" algn="tl">
                    <a:srgbClr val="C0C0C0"/>
                  </a:outerShdw>
                </a:effectLst>
              </a:rPr>
              <a:t>2 </a:t>
            </a:r>
          </a:p>
          <a:p>
            <a:pPr marL="1200150" lvl="3" indent="-171450" defTabSz="914400" eaLnBrk="1" hangingPunct="1">
              <a:spcBef>
                <a:spcPts val="600"/>
              </a:spcBef>
              <a:buFont typeface="Wingdings" panose="05000000000000000000" pitchFamily="2" charset="2"/>
              <a:buChar char="§"/>
              <a:defRPr/>
            </a:pPr>
            <a:r>
              <a:rPr lang="en-US" sz="1400" dirty="0"/>
              <a:t>Inactivates the cell from the inside out </a:t>
            </a:r>
          </a:p>
          <a:p>
            <a:pPr marL="1200150" lvl="3" indent="-171450" defTabSz="914400" eaLnBrk="1" hangingPunct="1">
              <a:spcBef>
                <a:spcPts val="600"/>
              </a:spcBef>
              <a:buFont typeface="Wingdings" panose="05000000000000000000" pitchFamily="2" charset="2"/>
              <a:buChar char="§"/>
              <a:defRPr/>
            </a:pPr>
            <a:r>
              <a:rPr lang="en-US" sz="1400" dirty="0"/>
              <a:t>Inhibiting critical cell functions, including the disruption of protein synthesis.</a:t>
            </a:r>
          </a:p>
          <a:p>
            <a:pPr marL="285750" indent="-285750" defTabSz="914400">
              <a:lnSpc>
                <a:spcPct val="110000"/>
              </a:lnSpc>
              <a:spcBef>
                <a:spcPts val="1200"/>
              </a:spcBef>
              <a:buFont typeface="Wingdings" panose="05000000000000000000" pitchFamily="2" charset="2"/>
              <a:buChar char="q"/>
              <a:defRPr/>
            </a:pPr>
            <a:r>
              <a:rPr lang="en-US" dirty="0"/>
              <a:t>ClO2’s collective cellular damage at the molecular level makes ClO</a:t>
            </a:r>
            <a:r>
              <a:rPr lang="en-US" baseline="-25000" dirty="0"/>
              <a:t>2</a:t>
            </a:r>
            <a:r>
              <a:rPr lang="en-US" dirty="0"/>
              <a:t> both broad spectrum and effective at very low dose rates never a concern regarding built-up resistance. </a:t>
            </a:r>
            <a:endParaRPr lang="en-US" dirty="0">
              <a:solidFill>
                <a:srgbClr val="0000CC"/>
              </a:solidFill>
              <a:effectLst>
                <a:outerShdw blurRad="38100" dist="38100" dir="2700000" algn="tl">
                  <a:srgbClr val="C0C0C0"/>
                </a:outerShdw>
              </a:effectLst>
            </a:endParaRPr>
          </a:p>
          <a:p>
            <a:pPr marL="285750" indent="-285750" defTabSz="914400" eaLnBrk="1" hangingPunct="1">
              <a:buFont typeface="Wingdings" panose="05000000000000000000" pitchFamily="2" charset="2"/>
              <a:buChar char="q"/>
              <a:defRPr/>
            </a:pPr>
            <a:endParaRPr lang="en-US" b="1" dirty="0">
              <a:solidFill>
                <a:srgbClr val="0000CC"/>
              </a:solidFill>
              <a:effectLst>
                <a:outerShdw blurRad="38100" dist="38100" dir="2700000" algn="tl">
                  <a:srgbClr val="C0C0C0"/>
                </a:outerShdw>
              </a:effectLst>
            </a:endParaRPr>
          </a:p>
        </p:txBody>
      </p:sp>
      <p:pic>
        <p:nvPicPr>
          <p:cNvPr id="9" name="Picture 8"/>
          <p:cNvPicPr>
            <a:picLocks noChangeAspect="1"/>
          </p:cNvPicPr>
          <p:nvPr/>
        </p:nvPicPr>
        <p:blipFill>
          <a:blip r:embed="rId2"/>
          <a:stretch>
            <a:fillRect/>
          </a:stretch>
        </p:blipFill>
        <p:spPr>
          <a:xfrm>
            <a:off x="5486400" y="2438400"/>
            <a:ext cx="3353091" cy="1554615"/>
          </a:xfrm>
          <a:prstGeom prst="rect">
            <a:avLst/>
          </a:prstGeom>
        </p:spPr>
      </p:pic>
      <p:cxnSp>
        <p:nvCxnSpPr>
          <p:cNvPr id="10" name="Straight Connector 9"/>
          <p:cNvCxnSpPr/>
          <p:nvPr/>
        </p:nvCxnSpPr>
        <p:spPr>
          <a:xfrm flipH="1">
            <a:off x="417369" y="1574882"/>
            <a:ext cx="8223249" cy="0"/>
          </a:xfrm>
          <a:prstGeom prst="line">
            <a:avLst/>
          </a:prstGeom>
          <a:ln>
            <a:solidFill>
              <a:srgbClr val="5B9BD5"/>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415976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Multi-Dose Example</a:t>
            </a:r>
          </a:p>
        </p:txBody>
      </p:sp>
      <p:pic>
        <p:nvPicPr>
          <p:cNvPr id="4" name="Picture 3"/>
          <p:cNvPicPr>
            <a:picLocks noChangeAspect="1"/>
          </p:cNvPicPr>
          <p:nvPr/>
        </p:nvPicPr>
        <p:blipFill>
          <a:blip r:embed="rId2"/>
          <a:stretch>
            <a:fillRect/>
          </a:stretch>
        </p:blipFill>
        <p:spPr>
          <a:xfrm>
            <a:off x="266700" y="2047875"/>
            <a:ext cx="8743894" cy="4540250"/>
          </a:xfrm>
          <a:prstGeom prst="rect">
            <a:avLst/>
          </a:prstGeom>
        </p:spPr>
      </p:pic>
    </p:spTree>
    <p:extLst>
      <p:ext uri="{BB962C8B-B14F-4D97-AF65-F5344CB8AC3E}">
        <p14:creationId xmlns:p14="http://schemas.microsoft.com/office/powerpoint/2010/main" val="16745850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21-10-03 at 12.15.01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86499"/>
            <a:ext cx="9144000" cy="5871501"/>
          </a:xfrm>
          <a:prstGeom prst="rect">
            <a:avLst/>
          </a:prstGeom>
        </p:spPr>
      </p:pic>
      <p:sp>
        <p:nvSpPr>
          <p:cNvPr id="6" name="TextBox 5"/>
          <p:cNvSpPr txBox="1"/>
          <p:nvPr/>
        </p:nvSpPr>
        <p:spPr>
          <a:xfrm>
            <a:off x="190500" y="190500"/>
            <a:ext cx="8667750" cy="954107"/>
          </a:xfrm>
          <a:prstGeom prst="rect">
            <a:avLst/>
          </a:prstGeom>
          <a:noFill/>
        </p:spPr>
        <p:txBody>
          <a:bodyPr wrap="square" rtlCol="0">
            <a:spAutoFit/>
          </a:bodyPr>
          <a:lstStyle/>
          <a:p>
            <a:pPr algn="ctr"/>
            <a:r>
              <a:rPr lang="en-US" sz="2800" dirty="0"/>
              <a:t>Sample Cooling Tower with pH and Conductivity Monitoring</a:t>
            </a:r>
          </a:p>
        </p:txBody>
      </p:sp>
    </p:spTree>
    <p:extLst>
      <p:ext uri="{BB962C8B-B14F-4D97-AF65-F5344CB8AC3E}">
        <p14:creationId xmlns:p14="http://schemas.microsoft.com/office/powerpoint/2010/main" val="27601823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D2FFF0-BA4F-B32B-62B3-CB94DA7FD87D}"/>
              </a:ext>
            </a:extLst>
          </p:cNvPr>
          <p:cNvSpPr>
            <a:spLocks noGrp="1"/>
          </p:cNvSpPr>
          <p:nvPr>
            <p:ph type="title"/>
          </p:nvPr>
        </p:nvSpPr>
        <p:spPr/>
        <p:txBody>
          <a:bodyPr/>
          <a:lstStyle/>
          <a:p>
            <a:r>
              <a:rPr lang="en-US" dirty="0"/>
              <a:t>Before &amp; After</a:t>
            </a:r>
          </a:p>
        </p:txBody>
      </p:sp>
      <p:sp>
        <p:nvSpPr>
          <p:cNvPr id="6" name="TextBox 5">
            <a:extLst>
              <a:ext uri="{FF2B5EF4-FFF2-40B4-BE49-F238E27FC236}">
                <a16:creationId xmlns:a16="http://schemas.microsoft.com/office/drawing/2014/main" id="{F48FE56D-CD6D-AF79-B240-4B762BADED61}"/>
              </a:ext>
            </a:extLst>
          </p:cNvPr>
          <p:cNvSpPr txBox="1"/>
          <p:nvPr/>
        </p:nvSpPr>
        <p:spPr>
          <a:xfrm>
            <a:off x="403412" y="1191727"/>
            <a:ext cx="8337176" cy="646331"/>
          </a:xfrm>
          <a:prstGeom prst="rect">
            <a:avLst/>
          </a:prstGeom>
          <a:noFill/>
        </p:spPr>
        <p:txBody>
          <a:bodyPr wrap="square" rtlCol="0">
            <a:spAutoFit/>
          </a:bodyPr>
          <a:lstStyle/>
          <a:p>
            <a:r>
              <a:rPr lang="en-US" sz="1800" dirty="0"/>
              <a:t>These items were purchased directly from a store. Sources unknown. Before tube on left unknow pre treatment. </a:t>
            </a:r>
            <a:r>
              <a:rPr lang="en-US" dirty="0"/>
              <a:t>Right tube after </a:t>
            </a:r>
            <a:r>
              <a:rPr lang="en-US" sz="1800" dirty="0"/>
              <a:t>Moore Purity Treatment.</a:t>
            </a:r>
            <a:endParaRPr lang="en-US" dirty="0"/>
          </a:p>
        </p:txBody>
      </p:sp>
      <p:pic>
        <p:nvPicPr>
          <p:cNvPr id="4" name="Picture 3">
            <a:extLst>
              <a:ext uri="{FF2B5EF4-FFF2-40B4-BE49-F238E27FC236}">
                <a16:creationId xmlns:a16="http://schemas.microsoft.com/office/drawing/2014/main" id="{F431F97A-DC98-2BDE-B082-5537A06168CE}"/>
              </a:ext>
            </a:extLst>
          </p:cNvPr>
          <p:cNvPicPr>
            <a:picLocks noChangeAspect="1"/>
          </p:cNvPicPr>
          <p:nvPr/>
        </p:nvPicPr>
        <p:blipFill>
          <a:blip r:embed="rId2"/>
          <a:stretch>
            <a:fillRect/>
          </a:stretch>
        </p:blipFill>
        <p:spPr>
          <a:xfrm>
            <a:off x="1488689" y="2165349"/>
            <a:ext cx="6166622" cy="4088493"/>
          </a:xfrm>
          <a:prstGeom prst="rect">
            <a:avLst/>
          </a:prstGeom>
        </p:spPr>
      </p:pic>
    </p:spTree>
    <p:extLst>
      <p:ext uri="{BB962C8B-B14F-4D97-AF65-F5344CB8AC3E}">
        <p14:creationId xmlns:p14="http://schemas.microsoft.com/office/powerpoint/2010/main" val="3409455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8FEADB-3822-CA72-2C91-FBF5F1D9EDA3}"/>
              </a:ext>
            </a:extLst>
          </p:cNvPr>
          <p:cNvSpPr>
            <a:spLocks noGrp="1"/>
          </p:cNvSpPr>
          <p:nvPr>
            <p:ph type="title"/>
          </p:nvPr>
        </p:nvSpPr>
        <p:spPr/>
        <p:txBody>
          <a:bodyPr>
            <a:normAutofit fontScale="90000"/>
          </a:bodyPr>
          <a:lstStyle/>
          <a:p>
            <a:r>
              <a:rPr lang="en-US" dirty="0"/>
              <a:t>Before &amp; After</a:t>
            </a:r>
            <a:br>
              <a:rPr lang="en-US" dirty="0"/>
            </a:br>
            <a:r>
              <a:rPr lang="en-US" sz="2700" dirty="0"/>
              <a:t>Visual</a:t>
            </a:r>
            <a:endParaRPr lang="en-US" dirty="0"/>
          </a:p>
        </p:txBody>
      </p:sp>
      <p:pic>
        <p:nvPicPr>
          <p:cNvPr id="5" name="Picture 4">
            <a:extLst>
              <a:ext uri="{FF2B5EF4-FFF2-40B4-BE49-F238E27FC236}">
                <a16:creationId xmlns:a16="http://schemas.microsoft.com/office/drawing/2014/main" id="{7DA1CA02-ECA4-E9D7-A09F-2879C415A4AD}"/>
              </a:ext>
            </a:extLst>
          </p:cNvPr>
          <p:cNvPicPr>
            <a:picLocks noChangeAspect="1"/>
          </p:cNvPicPr>
          <p:nvPr/>
        </p:nvPicPr>
        <p:blipFill>
          <a:blip r:embed="rId2"/>
          <a:stretch>
            <a:fillRect/>
          </a:stretch>
        </p:blipFill>
        <p:spPr>
          <a:xfrm>
            <a:off x="186744" y="2209799"/>
            <a:ext cx="2698124" cy="3597499"/>
          </a:xfrm>
          <a:prstGeom prst="rect">
            <a:avLst/>
          </a:prstGeom>
        </p:spPr>
      </p:pic>
      <p:pic>
        <p:nvPicPr>
          <p:cNvPr id="9" name="Picture 8">
            <a:extLst>
              <a:ext uri="{FF2B5EF4-FFF2-40B4-BE49-F238E27FC236}">
                <a16:creationId xmlns:a16="http://schemas.microsoft.com/office/drawing/2014/main" id="{14A4B160-491C-6A01-68CA-6068DA9EB8A6}"/>
              </a:ext>
            </a:extLst>
          </p:cNvPr>
          <p:cNvPicPr>
            <a:picLocks noChangeAspect="1"/>
          </p:cNvPicPr>
          <p:nvPr/>
        </p:nvPicPr>
        <p:blipFill>
          <a:blip r:embed="rId3"/>
          <a:stretch>
            <a:fillRect/>
          </a:stretch>
        </p:blipFill>
        <p:spPr>
          <a:xfrm>
            <a:off x="3177459" y="2209798"/>
            <a:ext cx="2698124" cy="3597499"/>
          </a:xfrm>
          <a:prstGeom prst="rect">
            <a:avLst/>
          </a:prstGeom>
        </p:spPr>
      </p:pic>
      <p:pic>
        <p:nvPicPr>
          <p:cNvPr id="11" name="Picture 10">
            <a:extLst>
              <a:ext uri="{FF2B5EF4-FFF2-40B4-BE49-F238E27FC236}">
                <a16:creationId xmlns:a16="http://schemas.microsoft.com/office/drawing/2014/main" id="{6C386357-5C7D-24CF-8054-B333598E4572}"/>
              </a:ext>
            </a:extLst>
          </p:cNvPr>
          <p:cNvPicPr>
            <a:picLocks noChangeAspect="1"/>
          </p:cNvPicPr>
          <p:nvPr/>
        </p:nvPicPr>
        <p:blipFill>
          <a:blip r:embed="rId4"/>
          <a:stretch>
            <a:fillRect/>
          </a:stretch>
        </p:blipFill>
        <p:spPr>
          <a:xfrm>
            <a:off x="6168174" y="2209798"/>
            <a:ext cx="2698125" cy="3597499"/>
          </a:xfrm>
          <a:prstGeom prst="rect">
            <a:avLst/>
          </a:prstGeom>
        </p:spPr>
      </p:pic>
      <p:sp>
        <p:nvSpPr>
          <p:cNvPr id="12" name="TextBox 11">
            <a:extLst>
              <a:ext uri="{FF2B5EF4-FFF2-40B4-BE49-F238E27FC236}">
                <a16:creationId xmlns:a16="http://schemas.microsoft.com/office/drawing/2014/main" id="{6E2A49C7-6EFC-7F19-E17E-05AE28D25150}"/>
              </a:ext>
            </a:extLst>
          </p:cNvPr>
          <p:cNvSpPr txBox="1"/>
          <p:nvPr/>
        </p:nvSpPr>
        <p:spPr>
          <a:xfrm>
            <a:off x="621645" y="1840466"/>
            <a:ext cx="1828321" cy="369332"/>
          </a:xfrm>
          <a:prstGeom prst="rect">
            <a:avLst/>
          </a:prstGeom>
          <a:noFill/>
        </p:spPr>
        <p:txBody>
          <a:bodyPr wrap="none" rtlCol="0">
            <a:spAutoFit/>
          </a:bodyPr>
          <a:lstStyle/>
          <a:p>
            <a:r>
              <a:rPr lang="en-US" dirty="0"/>
              <a:t>Before Treatment</a:t>
            </a:r>
          </a:p>
        </p:txBody>
      </p:sp>
      <p:sp>
        <p:nvSpPr>
          <p:cNvPr id="13" name="TextBox 12">
            <a:extLst>
              <a:ext uri="{FF2B5EF4-FFF2-40B4-BE49-F238E27FC236}">
                <a16:creationId xmlns:a16="http://schemas.microsoft.com/office/drawing/2014/main" id="{CBCECE61-6AFC-5314-F4DB-53810192BE69}"/>
              </a:ext>
            </a:extLst>
          </p:cNvPr>
          <p:cNvSpPr txBox="1"/>
          <p:nvPr/>
        </p:nvSpPr>
        <p:spPr>
          <a:xfrm>
            <a:off x="3567202" y="1840466"/>
            <a:ext cx="1828321" cy="369332"/>
          </a:xfrm>
          <a:prstGeom prst="rect">
            <a:avLst/>
          </a:prstGeom>
          <a:noFill/>
        </p:spPr>
        <p:txBody>
          <a:bodyPr wrap="none" rtlCol="0">
            <a:spAutoFit/>
          </a:bodyPr>
          <a:lstStyle/>
          <a:p>
            <a:r>
              <a:rPr lang="en-US" dirty="0"/>
              <a:t>Before Treatment</a:t>
            </a:r>
          </a:p>
        </p:txBody>
      </p:sp>
      <p:sp>
        <p:nvSpPr>
          <p:cNvPr id="14" name="TextBox 13">
            <a:extLst>
              <a:ext uri="{FF2B5EF4-FFF2-40B4-BE49-F238E27FC236}">
                <a16:creationId xmlns:a16="http://schemas.microsoft.com/office/drawing/2014/main" id="{9F934046-69E6-46ED-2D13-2AE259AE686C}"/>
              </a:ext>
            </a:extLst>
          </p:cNvPr>
          <p:cNvSpPr txBox="1"/>
          <p:nvPr/>
        </p:nvSpPr>
        <p:spPr>
          <a:xfrm>
            <a:off x="6992819" y="1840466"/>
            <a:ext cx="1156983" cy="369332"/>
          </a:xfrm>
          <a:prstGeom prst="rect">
            <a:avLst/>
          </a:prstGeom>
          <a:noFill/>
        </p:spPr>
        <p:txBody>
          <a:bodyPr wrap="none" rtlCol="0">
            <a:spAutoFit/>
          </a:bodyPr>
          <a:lstStyle/>
          <a:p>
            <a:r>
              <a:rPr lang="en-US" dirty="0"/>
              <a:t>Treatment</a:t>
            </a:r>
          </a:p>
        </p:txBody>
      </p:sp>
    </p:spTree>
    <p:extLst>
      <p:ext uri="{BB962C8B-B14F-4D97-AF65-F5344CB8AC3E}">
        <p14:creationId xmlns:p14="http://schemas.microsoft.com/office/powerpoint/2010/main" val="40440474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8CD6FA-A08B-883B-B289-155EEA576068}"/>
              </a:ext>
            </a:extLst>
          </p:cNvPr>
          <p:cNvSpPr>
            <a:spLocks noGrp="1"/>
          </p:cNvSpPr>
          <p:nvPr>
            <p:ph type="title"/>
          </p:nvPr>
        </p:nvSpPr>
        <p:spPr/>
        <p:txBody>
          <a:bodyPr/>
          <a:lstStyle/>
          <a:p>
            <a:r>
              <a:rPr lang="en-US" dirty="0"/>
              <a:t>Turbidity Safe Water</a:t>
            </a:r>
          </a:p>
        </p:txBody>
      </p:sp>
      <p:pic>
        <p:nvPicPr>
          <p:cNvPr id="5" name="Picture 4">
            <a:extLst>
              <a:ext uri="{FF2B5EF4-FFF2-40B4-BE49-F238E27FC236}">
                <a16:creationId xmlns:a16="http://schemas.microsoft.com/office/drawing/2014/main" id="{C1AEE44A-66CA-B501-9AA5-C5C712AB5E4C}"/>
              </a:ext>
            </a:extLst>
          </p:cNvPr>
          <p:cNvPicPr>
            <a:picLocks noChangeAspect="1"/>
          </p:cNvPicPr>
          <p:nvPr/>
        </p:nvPicPr>
        <p:blipFill>
          <a:blip r:embed="rId2"/>
          <a:stretch>
            <a:fillRect/>
          </a:stretch>
        </p:blipFill>
        <p:spPr>
          <a:xfrm>
            <a:off x="4933387" y="2331076"/>
            <a:ext cx="2700292" cy="3599645"/>
          </a:xfrm>
          <a:prstGeom prst="rect">
            <a:avLst/>
          </a:prstGeom>
        </p:spPr>
      </p:pic>
      <p:pic>
        <p:nvPicPr>
          <p:cNvPr id="7" name="Picture 6">
            <a:extLst>
              <a:ext uri="{FF2B5EF4-FFF2-40B4-BE49-F238E27FC236}">
                <a16:creationId xmlns:a16="http://schemas.microsoft.com/office/drawing/2014/main" id="{26EFBBBF-B4AB-F75E-B685-3CE51B576024}"/>
              </a:ext>
            </a:extLst>
          </p:cNvPr>
          <p:cNvPicPr>
            <a:picLocks noChangeAspect="1"/>
          </p:cNvPicPr>
          <p:nvPr/>
        </p:nvPicPr>
        <p:blipFill>
          <a:blip r:embed="rId3"/>
          <a:stretch>
            <a:fillRect/>
          </a:stretch>
        </p:blipFill>
        <p:spPr>
          <a:xfrm>
            <a:off x="1395968" y="2331075"/>
            <a:ext cx="2700292" cy="3599646"/>
          </a:xfrm>
          <a:prstGeom prst="rect">
            <a:avLst/>
          </a:prstGeom>
        </p:spPr>
      </p:pic>
    </p:spTree>
    <p:extLst>
      <p:ext uri="{BB962C8B-B14F-4D97-AF65-F5344CB8AC3E}">
        <p14:creationId xmlns:p14="http://schemas.microsoft.com/office/powerpoint/2010/main" val="418856478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4E703E-682C-910B-4D84-40C1B87291FA}"/>
              </a:ext>
            </a:extLst>
          </p:cNvPr>
          <p:cNvSpPr>
            <a:spLocks noGrp="1"/>
          </p:cNvSpPr>
          <p:nvPr>
            <p:ph type="title"/>
          </p:nvPr>
        </p:nvSpPr>
        <p:spPr/>
        <p:txBody>
          <a:bodyPr>
            <a:normAutofit fontScale="90000"/>
          </a:bodyPr>
          <a:lstStyle/>
          <a:p>
            <a:r>
              <a:rPr lang="en-US" dirty="0"/>
              <a:t>Moore Purity</a:t>
            </a:r>
            <a:br>
              <a:rPr lang="en-US" dirty="0"/>
            </a:br>
            <a:r>
              <a:rPr lang="en-US" sz="3600" dirty="0"/>
              <a:t>SMB Control Board</a:t>
            </a:r>
            <a:endParaRPr lang="en-US" dirty="0"/>
          </a:p>
        </p:txBody>
      </p:sp>
      <p:pic>
        <p:nvPicPr>
          <p:cNvPr id="5" name="Picture 4">
            <a:extLst>
              <a:ext uri="{FF2B5EF4-FFF2-40B4-BE49-F238E27FC236}">
                <a16:creationId xmlns:a16="http://schemas.microsoft.com/office/drawing/2014/main" id="{61CE04D1-2C82-BB0C-1ADB-2FC8F32E7272}"/>
              </a:ext>
            </a:extLst>
          </p:cNvPr>
          <p:cNvPicPr>
            <a:picLocks noChangeAspect="1"/>
          </p:cNvPicPr>
          <p:nvPr/>
        </p:nvPicPr>
        <p:blipFill>
          <a:blip r:embed="rId2"/>
          <a:stretch>
            <a:fillRect/>
          </a:stretch>
        </p:blipFill>
        <p:spPr>
          <a:xfrm>
            <a:off x="1087386" y="1714500"/>
            <a:ext cx="6969227" cy="4539343"/>
          </a:xfrm>
          <a:prstGeom prst="rect">
            <a:avLst/>
          </a:prstGeom>
        </p:spPr>
      </p:pic>
    </p:spTree>
    <p:extLst>
      <p:ext uri="{BB962C8B-B14F-4D97-AF65-F5344CB8AC3E}">
        <p14:creationId xmlns:p14="http://schemas.microsoft.com/office/powerpoint/2010/main" val="157184454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F2AE16-EE71-F465-38E7-06DB9E03EA5D}"/>
              </a:ext>
            </a:extLst>
          </p:cNvPr>
          <p:cNvSpPr>
            <a:spLocks noGrp="1"/>
          </p:cNvSpPr>
          <p:nvPr>
            <p:ph type="title"/>
          </p:nvPr>
        </p:nvSpPr>
        <p:spPr/>
        <p:txBody>
          <a:bodyPr>
            <a:normAutofit fontScale="90000"/>
          </a:bodyPr>
          <a:lstStyle/>
          <a:p>
            <a:r>
              <a:rPr lang="en-US" dirty="0"/>
              <a:t>Moore Purity</a:t>
            </a:r>
            <a:br>
              <a:rPr lang="en-US" dirty="0"/>
            </a:br>
            <a:r>
              <a:rPr lang="en-US" sz="2700" dirty="0"/>
              <a:t>Sensors, Transmitters, Receivers, Input &amp; Mini-Reactor</a:t>
            </a:r>
            <a:endParaRPr lang="en-US" dirty="0"/>
          </a:p>
        </p:txBody>
      </p:sp>
      <p:pic>
        <p:nvPicPr>
          <p:cNvPr id="10" name="Picture 9">
            <a:extLst>
              <a:ext uri="{FF2B5EF4-FFF2-40B4-BE49-F238E27FC236}">
                <a16:creationId xmlns:a16="http://schemas.microsoft.com/office/drawing/2014/main" id="{2FFA301E-5404-FA18-C48D-137987D1999A}"/>
              </a:ext>
            </a:extLst>
          </p:cNvPr>
          <p:cNvPicPr>
            <a:picLocks noChangeAspect="1"/>
          </p:cNvPicPr>
          <p:nvPr/>
        </p:nvPicPr>
        <p:blipFill>
          <a:blip r:embed="rId2"/>
          <a:stretch>
            <a:fillRect/>
          </a:stretch>
        </p:blipFill>
        <p:spPr>
          <a:xfrm>
            <a:off x="6876143" y="1884136"/>
            <a:ext cx="1809874" cy="3310164"/>
          </a:xfrm>
          <a:prstGeom prst="rect">
            <a:avLst/>
          </a:prstGeom>
        </p:spPr>
      </p:pic>
      <p:pic>
        <p:nvPicPr>
          <p:cNvPr id="12" name="Picture 11">
            <a:extLst>
              <a:ext uri="{FF2B5EF4-FFF2-40B4-BE49-F238E27FC236}">
                <a16:creationId xmlns:a16="http://schemas.microsoft.com/office/drawing/2014/main" id="{9A19C099-FF0D-A691-6EA3-97119FB0DB98}"/>
              </a:ext>
            </a:extLst>
          </p:cNvPr>
          <p:cNvPicPr>
            <a:picLocks noChangeAspect="1"/>
          </p:cNvPicPr>
          <p:nvPr/>
        </p:nvPicPr>
        <p:blipFill>
          <a:blip r:embed="rId3"/>
          <a:stretch>
            <a:fillRect/>
          </a:stretch>
        </p:blipFill>
        <p:spPr>
          <a:xfrm>
            <a:off x="3507015" y="3972831"/>
            <a:ext cx="2117251" cy="1644650"/>
          </a:xfrm>
          <a:prstGeom prst="rect">
            <a:avLst/>
          </a:prstGeom>
        </p:spPr>
      </p:pic>
      <p:pic>
        <p:nvPicPr>
          <p:cNvPr id="14" name="Picture 13">
            <a:extLst>
              <a:ext uri="{FF2B5EF4-FFF2-40B4-BE49-F238E27FC236}">
                <a16:creationId xmlns:a16="http://schemas.microsoft.com/office/drawing/2014/main" id="{D4982C39-0F31-0E99-CA73-F086A1B89919}"/>
              </a:ext>
            </a:extLst>
          </p:cNvPr>
          <p:cNvPicPr>
            <a:picLocks noChangeAspect="1"/>
          </p:cNvPicPr>
          <p:nvPr/>
        </p:nvPicPr>
        <p:blipFill>
          <a:blip r:embed="rId4"/>
          <a:stretch>
            <a:fillRect/>
          </a:stretch>
        </p:blipFill>
        <p:spPr>
          <a:xfrm>
            <a:off x="1064985" y="4682947"/>
            <a:ext cx="1547585" cy="820407"/>
          </a:xfrm>
          <a:prstGeom prst="rect">
            <a:avLst/>
          </a:prstGeom>
        </p:spPr>
      </p:pic>
      <p:pic>
        <p:nvPicPr>
          <p:cNvPr id="16" name="Picture 15">
            <a:extLst>
              <a:ext uri="{FF2B5EF4-FFF2-40B4-BE49-F238E27FC236}">
                <a16:creationId xmlns:a16="http://schemas.microsoft.com/office/drawing/2014/main" id="{8817DBD4-BACD-A840-E25D-E5AB1494FF57}"/>
              </a:ext>
            </a:extLst>
          </p:cNvPr>
          <p:cNvPicPr>
            <a:picLocks noChangeAspect="1"/>
          </p:cNvPicPr>
          <p:nvPr/>
        </p:nvPicPr>
        <p:blipFill>
          <a:blip r:embed="rId5"/>
          <a:stretch>
            <a:fillRect/>
          </a:stretch>
        </p:blipFill>
        <p:spPr>
          <a:xfrm>
            <a:off x="4888736" y="1767003"/>
            <a:ext cx="1446749" cy="1706422"/>
          </a:xfrm>
          <a:prstGeom prst="rect">
            <a:avLst/>
          </a:prstGeom>
        </p:spPr>
      </p:pic>
      <p:pic>
        <p:nvPicPr>
          <p:cNvPr id="18" name="Picture 17">
            <a:extLst>
              <a:ext uri="{FF2B5EF4-FFF2-40B4-BE49-F238E27FC236}">
                <a16:creationId xmlns:a16="http://schemas.microsoft.com/office/drawing/2014/main" id="{D78A5CA2-E268-46AA-94DF-3FE9DD78E8EF}"/>
              </a:ext>
            </a:extLst>
          </p:cNvPr>
          <p:cNvPicPr>
            <a:picLocks noChangeAspect="1"/>
          </p:cNvPicPr>
          <p:nvPr/>
        </p:nvPicPr>
        <p:blipFill>
          <a:blip r:embed="rId6"/>
          <a:stretch>
            <a:fillRect/>
          </a:stretch>
        </p:blipFill>
        <p:spPr>
          <a:xfrm>
            <a:off x="2612570" y="1651793"/>
            <a:ext cx="1147395" cy="1104899"/>
          </a:xfrm>
          <a:prstGeom prst="rect">
            <a:avLst/>
          </a:prstGeom>
        </p:spPr>
      </p:pic>
      <p:pic>
        <p:nvPicPr>
          <p:cNvPr id="20" name="Picture 19">
            <a:extLst>
              <a:ext uri="{FF2B5EF4-FFF2-40B4-BE49-F238E27FC236}">
                <a16:creationId xmlns:a16="http://schemas.microsoft.com/office/drawing/2014/main" id="{C52B92C3-B66D-53F5-EBE0-E2D8CE8EF612}"/>
              </a:ext>
            </a:extLst>
          </p:cNvPr>
          <p:cNvPicPr>
            <a:picLocks noChangeAspect="1"/>
          </p:cNvPicPr>
          <p:nvPr/>
        </p:nvPicPr>
        <p:blipFill>
          <a:blip r:embed="rId7"/>
          <a:stretch>
            <a:fillRect/>
          </a:stretch>
        </p:blipFill>
        <p:spPr>
          <a:xfrm>
            <a:off x="816427" y="1884136"/>
            <a:ext cx="1446749" cy="1500332"/>
          </a:xfrm>
          <a:prstGeom prst="rect">
            <a:avLst/>
          </a:prstGeom>
        </p:spPr>
      </p:pic>
    </p:spTree>
    <p:extLst>
      <p:ext uri="{BB962C8B-B14F-4D97-AF65-F5344CB8AC3E}">
        <p14:creationId xmlns:p14="http://schemas.microsoft.com/office/powerpoint/2010/main" val="17325354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DF74E3-E2A5-F07E-4522-0168912B2FF8}"/>
              </a:ext>
            </a:extLst>
          </p:cNvPr>
          <p:cNvSpPr>
            <a:spLocks noGrp="1"/>
          </p:cNvSpPr>
          <p:nvPr>
            <p:ph type="title"/>
          </p:nvPr>
        </p:nvSpPr>
        <p:spPr/>
        <p:txBody>
          <a:bodyPr/>
          <a:lstStyle/>
          <a:p>
            <a:r>
              <a:rPr lang="en-US" dirty="0"/>
              <a:t>Background of Inventor</a:t>
            </a:r>
          </a:p>
        </p:txBody>
      </p:sp>
      <p:sp>
        <p:nvSpPr>
          <p:cNvPr id="3" name="Content Placeholder 2">
            <a:extLst>
              <a:ext uri="{FF2B5EF4-FFF2-40B4-BE49-F238E27FC236}">
                <a16:creationId xmlns:a16="http://schemas.microsoft.com/office/drawing/2014/main" id="{F33800EC-A9F2-2264-26FB-334282DB0423}"/>
              </a:ext>
            </a:extLst>
          </p:cNvPr>
          <p:cNvSpPr>
            <a:spLocks noGrp="1"/>
          </p:cNvSpPr>
          <p:nvPr>
            <p:ph idx="1"/>
          </p:nvPr>
        </p:nvSpPr>
        <p:spPr/>
        <p:txBody>
          <a:bodyPr/>
          <a:lstStyle/>
          <a:p>
            <a:pPr marL="0" indent="0">
              <a:buNone/>
            </a:pPr>
            <a:r>
              <a:rPr lang="en-US" dirty="0"/>
              <a:t>Michael Moore</a:t>
            </a:r>
          </a:p>
          <a:p>
            <a:pPr marL="0" indent="0">
              <a:buNone/>
            </a:pPr>
            <a:r>
              <a:rPr lang="en-US" dirty="0"/>
              <a:t>	2017 – Present Moore Purity CEO/Engineer</a:t>
            </a:r>
          </a:p>
          <a:p>
            <a:pPr lvl="1" indent="-342900">
              <a:spcBef>
                <a:spcPts val="0"/>
              </a:spcBef>
              <a:buFont typeface="Symbol" pitchFamily="2" charset="2"/>
              <a:buChar char=""/>
            </a:pPr>
            <a:r>
              <a:rPr lang="en-US" sz="1400" dirty="0">
                <a:effectLst/>
                <a:latin typeface="Cambria" panose="02040503050406030204" pitchFamily="18" charset="0"/>
                <a:ea typeface="MS Mincho" panose="02020609040205080304" pitchFamily="49" charset="-128"/>
                <a:cs typeface="Times New Roman" panose="02020603050405020304" pitchFamily="18" charset="0"/>
              </a:rPr>
              <a:t>Engineered a complete line of sensors, transmitters, control systems and cloud services to support all applications of Chlorine Dioxide. Including all the hardware PC boards and software.</a:t>
            </a:r>
          </a:p>
          <a:p>
            <a:pPr lvl="1" indent="-342900">
              <a:spcBef>
                <a:spcPts val="0"/>
              </a:spcBef>
              <a:buFont typeface="Symbol" pitchFamily="2" charset="2"/>
              <a:buChar char=""/>
            </a:pPr>
            <a:r>
              <a:rPr lang="en-US" sz="1400" dirty="0">
                <a:effectLst/>
                <a:latin typeface="Cambria" panose="02040503050406030204" pitchFamily="18" charset="0"/>
                <a:ea typeface="MS Mincho" panose="02020609040205080304" pitchFamily="49" charset="-128"/>
                <a:cs typeface="Times New Roman" panose="02020603050405020304" pitchFamily="18" charset="0"/>
              </a:rPr>
              <a:t>Expanded the sales for the company from $540K in 2017 to $2.1m in 2023.</a:t>
            </a:r>
          </a:p>
          <a:p>
            <a:pPr lvl="1" indent="-342900">
              <a:spcBef>
                <a:spcPts val="0"/>
              </a:spcBef>
              <a:buFont typeface="Symbol" pitchFamily="2" charset="2"/>
              <a:buChar char=""/>
            </a:pPr>
            <a:r>
              <a:rPr lang="en-US" sz="1400" dirty="0">
                <a:latin typeface="Cambria" panose="02040503050406030204" pitchFamily="18" charset="0"/>
                <a:ea typeface="MS Mincho" panose="02020609040205080304" pitchFamily="49" charset="-128"/>
                <a:cs typeface="Times New Roman" panose="02020603050405020304" pitchFamily="18" charset="0"/>
              </a:rPr>
              <a:t>Increasing Gross Margin from 21.3% to 55.4%</a:t>
            </a:r>
          </a:p>
          <a:p>
            <a:pPr lvl="1" indent="-342900">
              <a:spcBef>
                <a:spcPts val="0"/>
              </a:spcBef>
              <a:buFont typeface="Symbol" pitchFamily="2" charset="2"/>
              <a:buChar char=""/>
            </a:pPr>
            <a:r>
              <a:rPr lang="en-US" sz="1400" dirty="0">
                <a:effectLst/>
                <a:latin typeface="Cambria" panose="02040503050406030204" pitchFamily="18" charset="0"/>
                <a:ea typeface="MS Mincho" panose="02020609040205080304" pitchFamily="49" charset="-128"/>
                <a:cs typeface="Times New Roman" panose="02020603050405020304" pitchFamily="18" charset="0"/>
              </a:rPr>
              <a:t>Increasing Net Profit Margin</a:t>
            </a:r>
            <a:r>
              <a:rPr lang="en-US" sz="1400" dirty="0">
                <a:latin typeface="Cambria" panose="02040503050406030204" pitchFamily="18" charset="0"/>
                <a:ea typeface="MS Mincho" panose="02020609040205080304" pitchFamily="49" charset="-128"/>
                <a:cs typeface="Times New Roman" panose="02020603050405020304" pitchFamily="18" charset="0"/>
              </a:rPr>
              <a:t> from 15.4% to 68%</a:t>
            </a:r>
            <a:endParaRPr lang="en-US" sz="1400" dirty="0">
              <a:effectLst/>
              <a:latin typeface="Cambria" panose="02040503050406030204" pitchFamily="18" charset="0"/>
              <a:ea typeface="MS Mincho" panose="02020609040205080304" pitchFamily="49" charset="-128"/>
              <a:cs typeface="Times New Roman" panose="02020603050405020304" pitchFamily="18" charset="0"/>
            </a:endParaRPr>
          </a:p>
          <a:p>
            <a:pPr lvl="1" indent="-342900">
              <a:spcBef>
                <a:spcPts val="0"/>
              </a:spcBef>
              <a:buFont typeface="Symbol" pitchFamily="2" charset="2"/>
              <a:buChar char=""/>
            </a:pPr>
            <a:endParaRPr lang="en-US" sz="1400" dirty="0">
              <a:effectLst/>
              <a:latin typeface="Cambria" panose="02040503050406030204" pitchFamily="18" charset="0"/>
              <a:ea typeface="MS Mincho" panose="02020609040205080304" pitchFamily="49" charset="-128"/>
              <a:cs typeface="Times New Roman" panose="02020603050405020304" pitchFamily="18" charset="0"/>
            </a:endParaRPr>
          </a:p>
          <a:p>
            <a:pPr lvl="1" indent="-342900">
              <a:spcBef>
                <a:spcPts val="0"/>
              </a:spcBef>
              <a:buFont typeface="Symbol" pitchFamily="2" charset="2"/>
              <a:buChar char=""/>
            </a:pPr>
            <a:r>
              <a:rPr lang="en-US" sz="1400" dirty="0">
                <a:latin typeface="Cambria" panose="02040503050406030204" pitchFamily="18" charset="0"/>
                <a:ea typeface="MS Mincho" panose="02020609040205080304" pitchFamily="49" charset="-128"/>
                <a:cs typeface="Times New Roman" panose="02020603050405020304" pitchFamily="18" charset="0"/>
              </a:rPr>
              <a:t>Development and deployment of Proprietary automation cloud services. </a:t>
            </a:r>
          </a:p>
          <a:p>
            <a:pPr lvl="2" indent="-342900">
              <a:spcBef>
                <a:spcPts val="0"/>
              </a:spcBef>
              <a:buFont typeface="Symbol" pitchFamily="2" charset="2"/>
              <a:buChar char=""/>
            </a:pPr>
            <a:r>
              <a:rPr lang="en-US" sz="1000" dirty="0">
                <a:effectLst/>
                <a:latin typeface="Cambria" panose="02040503050406030204" pitchFamily="18" charset="0"/>
                <a:ea typeface="MS Mincho" panose="02020609040205080304" pitchFamily="49" charset="-128"/>
                <a:cs typeface="Times New Roman" panose="02020603050405020304" pitchFamily="18" charset="0"/>
              </a:rPr>
              <a:t>My Pocket Control </a:t>
            </a:r>
            <a:r>
              <a:rPr lang="en-US" sz="1000" dirty="0">
                <a:latin typeface="Cambria" panose="02040503050406030204" pitchFamily="18" charset="0"/>
                <a:ea typeface="MS Mincho" panose="02020609040205080304" pitchFamily="49" charset="-128"/>
                <a:cs typeface="Times New Roman" panose="02020603050405020304" pitchFamily="18" charset="0"/>
              </a:rPr>
              <a:t>Room.</a:t>
            </a:r>
            <a:endParaRPr lang="en-US" sz="1000" dirty="0">
              <a:effectLst/>
              <a:latin typeface="Cambria" panose="02040503050406030204" pitchFamily="18" charset="0"/>
              <a:ea typeface="MS Mincho" panose="02020609040205080304" pitchFamily="49" charset="-128"/>
              <a:cs typeface="Times New Roman" panose="02020603050405020304" pitchFamily="18" charset="0"/>
            </a:endParaRPr>
          </a:p>
          <a:p>
            <a:pPr lvl="1" indent="-342900">
              <a:spcBef>
                <a:spcPts val="0"/>
              </a:spcBef>
              <a:buFont typeface="Symbol" pitchFamily="2" charset="2"/>
              <a:buChar char=""/>
            </a:pPr>
            <a:endParaRPr lang="en-US" sz="1400" dirty="0">
              <a:latin typeface="Cambria" panose="02040503050406030204" pitchFamily="18" charset="0"/>
              <a:ea typeface="MS Mincho" panose="02020609040205080304" pitchFamily="49" charset="-128"/>
              <a:cs typeface="Times New Roman" panose="02020603050405020304" pitchFamily="18" charset="0"/>
            </a:endParaRPr>
          </a:p>
          <a:p>
            <a:pPr lvl="1" indent="-342900">
              <a:spcBef>
                <a:spcPts val="0"/>
              </a:spcBef>
              <a:buFont typeface="Symbol" pitchFamily="2" charset="2"/>
              <a:buChar char=""/>
            </a:pPr>
            <a:r>
              <a:rPr lang="en-US" sz="1400" dirty="0">
                <a:effectLst/>
                <a:latin typeface="Cambria" panose="02040503050406030204" pitchFamily="18" charset="0"/>
                <a:ea typeface="MS Mincho" panose="02020609040205080304" pitchFamily="49" charset="-128"/>
                <a:cs typeface="Times New Roman" panose="02020603050405020304" pitchFamily="18" charset="0"/>
              </a:rPr>
              <a:t>25+ US Patents.</a:t>
            </a:r>
          </a:p>
          <a:p>
            <a:pPr lvl="1" indent="-342900">
              <a:spcBef>
                <a:spcPts val="0"/>
              </a:spcBef>
              <a:buFont typeface="Symbol" pitchFamily="2" charset="2"/>
              <a:buChar char=""/>
            </a:pPr>
            <a:endParaRPr lang="en-US" sz="1400" dirty="0">
              <a:latin typeface="Cambria" panose="02040503050406030204" pitchFamily="18" charset="0"/>
              <a:ea typeface="MS Mincho" panose="02020609040205080304" pitchFamily="49" charset="-128"/>
              <a:cs typeface="Times New Roman" panose="02020603050405020304" pitchFamily="18" charset="0"/>
            </a:endParaRPr>
          </a:p>
          <a:p>
            <a:pPr lvl="1" indent="-342900">
              <a:spcBef>
                <a:spcPts val="0"/>
              </a:spcBef>
              <a:buFont typeface="Symbol" pitchFamily="2" charset="2"/>
              <a:buChar char=""/>
            </a:pPr>
            <a:r>
              <a:rPr lang="en-US" sz="1400" dirty="0">
                <a:latin typeface="Cambria" panose="02040503050406030204" pitchFamily="18" charset="0"/>
                <a:ea typeface="MS Mincho" panose="02020609040205080304" pitchFamily="49" charset="-128"/>
                <a:cs typeface="Times New Roman" panose="02020603050405020304" pitchFamily="18" charset="0"/>
              </a:rPr>
              <a:t>Request a complete </a:t>
            </a:r>
            <a:r>
              <a:rPr lang="en-US" sz="1400">
                <a:latin typeface="Cambria" panose="02040503050406030204" pitchFamily="18" charset="0"/>
                <a:ea typeface="MS Mincho" panose="02020609040205080304" pitchFamily="49" charset="-128"/>
                <a:cs typeface="Times New Roman" panose="02020603050405020304" pitchFamily="18" charset="0"/>
              </a:rPr>
              <a:t>profession summary.</a:t>
            </a:r>
            <a:endParaRPr lang="en-US" sz="1400" dirty="0">
              <a:effectLst/>
              <a:latin typeface="Cambria" panose="02040503050406030204" pitchFamily="18" charset="0"/>
              <a:ea typeface="MS Mincho" panose="02020609040205080304" pitchFamily="49" charset="-128"/>
              <a:cs typeface="Times New Roman" panose="02020603050405020304" pitchFamily="18" charset="0"/>
            </a:endParaRPr>
          </a:p>
          <a:p>
            <a:pPr lvl="1" indent="-342900">
              <a:spcBef>
                <a:spcPts val="0"/>
              </a:spcBef>
              <a:buFont typeface="Symbol" pitchFamily="2" charset="2"/>
              <a:buChar char=""/>
            </a:pPr>
            <a:endParaRPr lang="en-US" sz="1400" dirty="0">
              <a:effectLst/>
              <a:latin typeface="Cambria" panose="02040503050406030204" pitchFamily="18" charset="0"/>
              <a:ea typeface="MS Mincho" panose="02020609040205080304" pitchFamily="49" charset="-128"/>
              <a:cs typeface="Times New Roman" panose="02020603050405020304" pitchFamily="18" charset="0"/>
            </a:endParaRPr>
          </a:p>
          <a:p>
            <a:pPr marL="0" indent="0">
              <a:buNone/>
            </a:pPr>
            <a:r>
              <a:rPr lang="en-US" dirty="0"/>
              <a:t> </a:t>
            </a:r>
          </a:p>
        </p:txBody>
      </p:sp>
    </p:spTree>
    <p:extLst>
      <p:ext uri="{BB962C8B-B14F-4D97-AF65-F5344CB8AC3E}">
        <p14:creationId xmlns:p14="http://schemas.microsoft.com/office/powerpoint/2010/main" val="89549977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Snappy-in-hand_lo.jpg" descr="F:\Concepts\Walmart\VisionStatement\PP_Presentations\images\Snappy-in-hand_lo.jpg"/>
          <p:cNvPicPr>
            <a:picLocks noChangeAspect="1"/>
          </p:cNvPicPr>
          <p:nvPr/>
        </p:nvPicPr>
        <p:blipFill>
          <a:blip r:embed="rId3" cstate="print">
            <a:lum bright="30000" contrast="-32000"/>
          </a:blip>
          <a:srcRect r="5530"/>
          <a:stretch>
            <a:fillRect/>
          </a:stretch>
        </p:blipFill>
        <p:spPr bwMode="auto">
          <a:xfrm>
            <a:off x="7743826" y="76201"/>
            <a:ext cx="1400175" cy="2133600"/>
          </a:xfrm>
          <a:prstGeom prst="rect">
            <a:avLst/>
          </a:prstGeom>
          <a:noFill/>
          <a:ln w="9525">
            <a:noFill/>
            <a:miter lim="800000"/>
            <a:headEnd/>
            <a:tailEnd/>
          </a:ln>
        </p:spPr>
      </p:pic>
      <p:pic>
        <p:nvPicPr>
          <p:cNvPr id="18435" name="COMPANYINFOR-Lo.jpg" descr="F:\Concepts\Walmart\VisionStatement\PP_Presentations\images\COMPANYINFOR-Lo.jpg"/>
          <p:cNvPicPr>
            <a:picLocks noChangeAspect="1"/>
          </p:cNvPicPr>
          <p:nvPr/>
        </p:nvPicPr>
        <p:blipFill>
          <a:blip r:embed="rId4" cstate="print"/>
          <a:srcRect l="3709"/>
          <a:stretch>
            <a:fillRect/>
          </a:stretch>
        </p:blipFill>
        <p:spPr bwMode="auto">
          <a:xfrm>
            <a:off x="0" y="0"/>
            <a:ext cx="3956050" cy="6858000"/>
          </a:xfrm>
          <a:prstGeom prst="rect">
            <a:avLst/>
          </a:prstGeom>
          <a:noFill/>
          <a:ln w="9525">
            <a:noFill/>
            <a:miter lim="800000"/>
            <a:headEnd/>
            <a:tailEnd/>
          </a:ln>
        </p:spPr>
      </p:pic>
      <p:sp>
        <p:nvSpPr>
          <p:cNvPr id="18436" name="Content Placeholder 2"/>
          <p:cNvSpPr>
            <a:spLocks noGrp="1"/>
          </p:cNvSpPr>
          <p:nvPr>
            <p:ph idx="4294967295"/>
          </p:nvPr>
        </p:nvSpPr>
        <p:spPr>
          <a:xfrm>
            <a:off x="3810000" y="1371601"/>
            <a:ext cx="5334000" cy="4754563"/>
          </a:xfrm>
        </p:spPr>
        <p:txBody>
          <a:bodyPr/>
          <a:lstStyle/>
          <a:p>
            <a:pPr eaLnBrk="1" hangingPunct="1">
              <a:lnSpc>
                <a:spcPct val="90000"/>
              </a:lnSpc>
              <a:buFontTx/>
              <a:buChar char="•"/>
            </a:pPr>
            <a:r>
              <a:rPr lang="en-US" sz="1300" dirty="0">
                <a:solidFill>
                  <a:srgbClr val="404040"/>
                </a:solidFill>
              </a:rPr>
              <a:t>Pioneers in Media, Film, Television, 3D, </a:t>
            </a:r>
            <a:br>
              <a:rPr lang="en-US" sz="1300" dirty="0">
                <a:solidFill>
                  <a:srgbClr val="404040"/>
                </a:solidFill>
              </a:rPr>
            </a:br>
            <a:r>
              <a:rPr lang="en-US" sz="1300" dirty="0">
                <a:solidFill>
                  <a:srgbClr val="404040"/>
                </a:solidFill>
              </a:rPr>
              <a:t>Special Effects and Internet Streaming Technologies</a:t>
            </a:r>
          </a:p>
          <a:p>
            <a:pPr eaLnBrk="1" hangingPunct="1">
              <a:lnSpc>
                <a:spcPct val="90000"/>
              </a:lnSpc>
              <a:buFontTx/>
              <a:buChar char="•"/>
            </a:pPr>
            <a:r>
              <a:rPr lang="en-US" sz="1300" dirty="0">
                <a:solidFill>
                  <a:srgbClr val="404040"/>
                </a:solidFill>
              </a:rPr>
              <a:t>Invented and shipped over one hundred different products to millions customers</a:t>
            </a:r>
          </a:p>
          <a:p>
            <a:pPr eaLnBrk="1" hangingPunct="1">
              <a:lnSpc>
                <a:spcPct val="90000"/>
              </a:lnSpc>
              <a:buFontTx/>
              <a:buChar char="•"/>
            </a:pPr>
            <a:r>
              <a:rPr lang="en-US" sz="1300" dirty="0">
                <a:solidFill>
                  <a:srgbClr val="404040"/>
                </a:solidFill>
              </a:rPr>
              <a:t>Early Internet software algorithms (70's) </a:t>
            </a:r>
          </a:p>
          <a:p>
            <a:pPr eaLnBrk="1" hangingPunct="1">
              <a:lnSpc>
                <a:spcPct val="90000"/>
              </a:lnSpc>
              <a:buFontTx/>
              <a:buChar char="•"/>
            </a:pPr>
            <a:r>
              <a:rPr lang="en-US" sz="1300" dirty="0">
                <a:solidFill>
                  <a:srgbClr val="404040"/>
                </a:solidFill>
              </a:rPr>
              <a:t>Advanced Apple &amp; Amiga video products (80's-90's) </a:t>
            </a:r>
          </a:p>
          <a:p>
            <a:pPr eaLnBrk="1" hangingPunct="1">
              <a:lnSpc>
                <a:spcPct val="90000"/>
              </a:lnSpc>
              <a:buFontTx/>
              <a:buChar char="•"/>
            </a:pPr>
            <a:r>
              <a:rPr lang="en-US" sz="1300" dirty="0">
                <a:solidFill>
                  <a:srgbClr val="404040"/>
                </a:solidFill>
              </a:rPr>
              <a:t>Play Industries, Snappy, </a:t>
            </a:r>
            <a:r>
              <a:rPr lang="en-US" sz="1300" dirty="0" err="1">
                <a:solidFill>
                  <a:srgbClr val="404040"/>
                </a:solidFill>
              </a:rPr>
              <a:t>GlobeCaster</a:t>
            </a:r>
            <a:r>
              <a:rPr lang="en-US" sz="1300" dirty="0">
                <a:solidFill>
                  <a:srgbClr val="404040"/>
                </a:solidFill>
              </a:rPr>
              <a:t> (90's-00's)</a:t>
            </a:r>
          </a:p>
          <a:p>
            <a:pPr eaLnBrk="1" hangingPunct="1">
              <a:lnSpc>
                <a:spcPct val="90000"/>
              </a:lnSpc>
              <a:buFontTx/>
              <a:buChar char="•"/>
            </a:pPr>
            <a:r>
              <a:rPr lang="en-US" sz="1300" dirty="0">
                <a:solidFill>
                  <a:srgbClr val="404040"/>
                </a:solidFill>
              </a:rPr>
              <a:t>Industry awards including three Prime Time Emmy® Awards for Excellence in Engineering Development </a:t>
            </a:r>
          </a:p>
          <a:p>
            <a:pPr eaLnBrk="1" hangingPunct="1">
              <a:lnSpc>
                <a:spcPct val="90000"/>
              </a:lnSpc>
              <a:buFontTx/>
              <a:buChar char="•"/>
            </a:pPr>
            <a:r>
              <a:rPr lang="en-US" sz="1300" dirty="0">
                <a:solidFill>
                  <a:srgbClr val="404040"/>
                </a:solidFill>
              </a:rPr>
              <a:t>Full service telephony, personalized email, web, and interactive video marketing</a:t>
            </a:r>
          </a:p>
          <a:p>
            <a:pPr eaLnBrk="1" hangingPunct="1">
              <a:lnSpc>
                <a:spcPct val="90000"/>
              </a:lnSpc>
              <a:buFontTx/>
              <a:buChar char="•"/>
            </a:pPr>
            <a:r>
              <a:rPr lang="en-US" sz="1300" dirty="0">
                <a:solidFill>
                  <a:srgbClr val="404040"/>
                </a:solidFill>
              </a:rPr>
              <a:t>Marketing partnerships with Microsoft, Toyota, Harrah’s, NASCAR and NCAA</a:t>
            </a:r>
          </a:p>
        </p:txBody>
      </p:sp>
      <p:sp>
        <p:nvSpPr>
          <p:cNvPr id="18437" name="Title 1"/>
          <p:cNvSpPr>
            <a:spLocks noGrp="1"/>
          </p:cNvSpPr>
          <p:nvPr>
            <p:ph type="title" idx="4294967295"/>
          </p:nvPr>
        </p:nvSpPr>
        <p:spPr>
          <a:xfrm>
            <a:off x="4343400" y="228600"/>
            <a:ext cx="4800600" cy="1143000"/>
          </a:xfrm>
        </p:spPr>
        <p:txBody>
          <a:bodyPr/>
          <a:lstStyle/>
          <a:p>
            <a:pPr eaLnBrk="1" hangingPunct="1"/>
            <a:r>
              <a:rPr lang="en-US" sz="4000" b="1" dirty="0">
                <a:solidFill>
                  <a:srgbClr val="595959"/>
                </a:solidFill>
              </a:rPr>
              <a:t>History</a:t>
            </a:r>
          </a:p>
        </p:txBody>
      </p:sp>
      <p:pic>
        <p:nvPicPr>
          <p:cNvPr id="18438" name="GlobeCaster-cutaway-view_lo.jpg" descr="F:\Concepts\Walmart\VisionStatement\PP_Presentations\images\GlobeCaster-cutaway-view_lo.jpg"/>
          <p:cNvPicPr>
            <a:picLocks noChangeAspect="1"/>
          </p:cNvPicPr>
          <p:nvPr/>
        </p:nvPicPr>
        <p:blipFill>
          <a:blip r:embed="rId5" cstate="print">
            <a:clrChange>
              <a:clrFrom>
                <a:srgbClr val="FFFFFF"/>
              </a:clrFrom>
              <a:clrTo>
                <a:srgbClr val="FFFFFF">
                  <a:alpha val="0"/>
                </a:srgbClr>
              </a:clrTo>
            </a:clrChange>
          </a:blip>
          <a:srcRect/>
          <a:stretch>
            <a:fillRect/>
          </a:stretch>
        </p:blipFill>
        <p:spPr bwMode="auto">
          <a:xfrm>
            <a:off x="3899060" y="4971749"/>
            <a:ext cx="1656467" cy="1676400"/>
          </a:xfrm>
          <a:prstGeom prst="rect">
            <a:avLst/>
          </a:prstGeom>
          <a:noFill/>
          <a:ln w="9525">
            <a:noFill/>
            <a:miter lim="800000"/>
            <a:headEnd/>
            <a:tailEnd/>
          </a:ln>
        </p:spPr>
      </p:pic>
      <p:pic>
        <p:nvPicPr>
          <p:cNvPr id="18439" name="IMG_1325_lo.jpg" descr="F:\Concepts\Walmart\VisionStatement\PP_Presentations\images\IMG_1325_lo.jpg"/>
          <p:cNvPicPr>
            <a:picLocks noChangeAspect="1"/>
          </p:cNvPicPr>
          <p:nvPr/>
        </p:nvPicPr>
        <p:blipFill>
          <a:blip r:embed="rId6" cstate="print"/>
          <a:srcRect/>
          <a:stretch>
            <a:fillRect/>
          </a:stretch>
        </p:blipFill>
        <p:spPr bwMode="auto">
          <a:xfrm>
            <a:off x="5814350" y="4907468"/>
            <a:ext cx="1190586" cy="1676400"/>
          </a:xfrm>
          <a:prstGeom prst="rect">
            <a:avLst/>
          </a:prstGeom>
          <a:noFill/>
          <a:ln w="9525">
            <a:noFill/>
            <a:miter lim="800000"/>
            <a:headEnd/>
            <a:tailEnd/>
          </a:ln>
        </p:spPr>
      </p:pic>
      <p:pic>
        <p:nvPicPr>
          <p:cNvPr id="18440" name="VideoToaster_lo.jpg" descr="F:\Concepts\Walmart\VisionStatement\PP_Presentations\images\VideoToaster_lo.jpg"/>
          <p:cNvPicPr>
            <a:picLocks noChangeAspect="1"/>
          </p:cNvPicPr>
          <p:nvPr/>
        </p:nvPicPr>
        <p:blipFill>
          <a:blip r:embed="rId7" cstate="print"/>
          <a:srcRect/>
          <a:stretch>
            <a:fillRect/>
          </a:stretch>
        </p:blipFill>
        <p:spPr bwMode="auto">
          <a:xfrm>
            <a:off x="7315523" y="5100311"/>
            <a:ext cx="1449409" cy="1304373"/>
          </a:xfrm>
          <a:prstGeom prst="rect">
            <a:avLst/>
          </a:prstGeom>
          <a:noFill/>
          <a:ln w="9525">
            <a:noFill/>
            <a:miter lim="800000"/>
            <a:headEnd/>
            <a:tailEnd/>
          </a:ln>
        </p:spPr>
      </p:pic>
    </p:spTree>
    <p:extLst>
      <p:ext uri="{BB962C8B-B14F-4D97-AF65-F5344CB8AC3E}">
        <p14:creationId xmlns:p14="http://schemas.microsoft.com/office/powerpoint/2010/main" val="106176368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4" descr="Briefing_6"/>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22531" name="TextBox 2"/>
          <p:cNvSpPr txBox="1">
            <a:spLocks noChangeArrowheads="1"/>
          </p:cNvSpPr>
          <p:nvPr/>
        </p:nvSpPr>
        <p:spPr bwMode="auto">
          <a:xfrm>
            <a:off x="1371600" y="5842000"/>
            <a:ext cx="6324600" cy="830987"/>
          </a:xfrm>
          <a:prstGeom prst="rect">
            <a:avLst/>
          </a:prstGeom>
          <a:solidFill>
            <a:schemeClr val="tx1">
              <a:alpha val="50195"/>
            </a:schemeClr>
          </a:solidFill>
          <a:ln w="9525">
            <a:noFill/>
            <a:miter lim="800000"/>
            <a:headEnd/>
            <a:tailEnd/>
          </a:ln>
        </p:spPr>
        <p:txBody>
          <a:bodyPr lIns="91430" tIns="45715" rIns="91430" bIns="45715">
            <a:prstTxWarp prst="textNoShape">
              <a:avLst/>
            </a:prstTxWarp>
            <a:spAutoFit/>
          </a:bodyPr>
          <a:lstStyle/>
          <a:p>
            <a:pPr>
              <a:buFont typeface="Symbol" charset="2"/>
              <a:buNone/>
            </a:pPr>
            <a:r>
              <a:rPr lang="en-US" altLang="zh-CN" sz="1200" dirty="0">
                <a:solidFill>
                  <a:schemeClr val="bg1"/>
                </a:solidFill>
                <a:cs typeface="宋体" charset="-122"/>
              </a:rPr>
              <a:t>My various teams have a history of creating market leading innovative technologies for over 30 years. My Products have ranged from consumer video technology products to State-of-the-Art professional visual effects products used in television and film. Now innovations in sanitation technologies and services.</a:t>
            </a:r>
            <a:endParaRPr lang="en-US" sz="1200" dirty="0">
              <a:solidFill>
                <a:schemeClr val="bg1"/>
              </a:solidFill>
            </a:endParaRPr>
          </a:p>
        </p:txBody>
      </p:sp>
    </p:spTree>
    <p:extLst>
      <p:ext uri="{BB962C8B-B14F-4D97-AF65-F5344CB8AC3E}">
        <p14:creationId xmlns:p14="http://schemas.microsoft.com/office/powerpoint/2010/main" val="3680451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ClO2 Chemistry</a:t>
            </a:r>
          </a:p>
        </p:txBody>
      </p:sp>
      <p:sp>
        <p:nvSpPr>
          <p:cNvPr id="3" name="Content Placeholder 2"/>
          <p:cNvSpPr>
            <a:spLocks noGrp="1"/>
          </p:cNvSpPr>
          <p:nvPr>
            <p:ph idx="1"/>
          </p:nvPr>
        </p:nvSpPr>
        <p:spPr>
          <a:xfrm>
            <a:off x="457200" y="1354763"/>
            <a:ext cx="8229600" cy="4525963"/>
          </a:xfrm>
        </p:spPr>
        <p:txBody>
          <a:bodyPr/>
          <a:lstStyle/>
          <a:p>
            <a:r>
              <a:rPr lang="en-US" dirty="0"/>
              <a:t>Chemistry is well understood no surprises.</a:t>
            </a:r>
          </a:p>
          <a:p>
            <a:r>
              <a:rPr lang="en-US" dirty="0"/>
              <a:t>Applications are absolutely unique to each facility and requires superior experience to execute properly. </a:t>
            </a:r>
          </a:p>
        </p:txBody>
      </p:sp>
      <p:grpSp>
        <p:nvGrpSpPr>
          <p:cNvPr id="8" name="Group 7"/>
          <p:cNvGrpSpPr/>
          <p:nvPr/>
        </p:nvGrpSpPr>
        <p:grpSpPr>
          <a:xfrm>
            <a:off x="417369" y="5543926"/>
            <a:ext cx="3958712" cy="1196261"/>
            <a:chOff x="377899" y="3334167"/>
            <a:chExt cx="3958712" cy="1196261"/>
          </a:xfrm>
        </p:grpSpPr>
        <p:sp>
          <p:nvSpPr>
            <p:cNvPr id="9" name="Rounded Rectangle 8"/>
            <p:cNvSpPr/>
            <p:nvPr/>
          </p:nvSpPr>
          <p:spPr>
            <a:xfrm>
              <a:off x="1245721" y="3334167"/>
              <a:ext cx="3090890" cy="1191660"/>
            </a:xfrm>
            <a:prstGeom prst="roundRect">
              <a:avLst>
                <a:gd name="adj" fmla="val 10011"/>
              </a:avLst>
            </a:prstGeom>
            <a:gradFill flip="none" rotWithShape="0">
              <a:gsLst>
                <a:gs pos="50000">
                  <a:srgbClr val="70AD47"/>
                </a:gs>
                <a:gs pos="100000">
                  <a:srgbClr val="70AD47">
                    <a:lumMod val="75000"/>
                  </a:srgbClr>
                </a:gs>
              </a:gsLst>
              <a:lin ang="5400000" scaled="0"/>
              <a:tileRect/>
            </a:gradFill>
            <a:ln w="9525" cap="flat" cmpd="sng" algn="ctr">
              <a:solidFill>
                <a:sysClr val="window" lastClr="FFFFFF"/>
              </a:solidFill>
              <a:prstDash val="solid"/>
              <a:miter lim="800000"/>
            </a:ln>
            <a:effectLst/>
          </p:spPr>
          <p:txBody>
            <a:bodyPr vert="horz" tIns="91440" bIns="0" rtlCol="0" anchor="t" anchorCtr="0"/>
            <a:lstStyle/>
            <a:p>
              <a:pPr marL="400050" marR="0" lvl="0" indent="0" defTabSz="914400" eaLnBrk="1" fontAlgn="auto" latinLnBrk="0" hangingPunct="1">
                <a:lnSpc>
                  <a:spcPct val="85000"/>
                </a:lnSpc>
                <a:spcBef>
                  <a:spcPts val="1200"/>
                </a:spcBef>
                <a:spcAft>
                  <a:spcPts val="0"/>
                </a:spcAft>
                <a:buClrTx/>
                <a:buSzPct val="70000"/>
                <a:buFontTx/>
                <a:buNone/>
                <a:tabLst/>
                <a:defRPr/>
              </a:pPr>
              <a:r>
                <a:rPr kumimoji="0" lang="en-US" sz="1400" b="1" i="0" u="none" strike="noStrike" kern="0" cap="none" spc="0" normalizeH="0" baseline="0" noProof="0" dirty="0">
                  <a:ln>
                    <a:noFill/>
                  </a:ln>
                  <a:solidFill>
                    <a:prstClr val="white"/>
                  </a:solidFill>
                  <a:effectLst/>
                  <a:uLnTx/>
                  <a:uFillTx/>
                  <a:latin typeface="Calibri" panose="020F0502020204030204"/>
                  <a:ea typeface="+mn-ea"/>
                  <a:cs typeface="+mn-cs"/>
                </a:rPr>
                <a:t>Odor Abatement / Control</a:t>
              </a:r>
            </a:p>
            <a:p>
              <a:pPr marL="628650" marR="0" lvl="0" indent="-228600" defTabSz="914400" eaLnBrk="1" fontAlgn="auto" latinLnBrk="0" hangingPunct="1">
                <a:lnSpc>
                  <a:spcPct val="85000"/>
                </a:lnSpc>
                <a:spcBef>
                  <a:spcPts val="600"/>
                </a:spcBef>
                <a:spcAft>
                  <a:spcPts val="0"/>
                </a:spcAft>
                <a:buClr>
                  <a:prstClr val="white"/>
                </a:buClr>
                <a:buSzPct val="100000"/>
                <a:buFont typeface="Arial" pitchFamily="34" charset="0"/>
                <a:buChar char="•"/>
                <a:tabLst/>
                <a:defRPr/>
              </a:pPr>
              <a:r>
                <a:rPr kumimoji="0" lang="en-US" sz="1100" b="0" i="0" u="none" strike="noStrike" kern="0" cap="none" spc="0" normalizeH="0" baseline="0" noProof="0" dirty="0">
                  <a:ln>
                    <a:noFill/>
                  </a:ln>
                  <a:solidFill>
                    <a:prstClr val="white"/>
                  </a:solidFill>
                  <a:effectLst/>
                  <a:uLnTx/>
                  <a:uFillTx/>
                  <a:latin typeface="Calibri" panose="020F0502020204030204"/>
                  <a:ea typeface="+mn-ea"/>
                  <a:cs typeface="+mn-cs"/>
                </a:rPr>
                <a:t>Rendering odor control</a:t>
              </a:r>
            </a:p>
            <a:p>
              <a:pPr marL="628650" marR="0" lvl="0" indent="-228600" defTabSz="914400" eaLnBrk="1" fontAlgn="auto" latinLnBrk="0" hangingPunct="1">
                <a:lnSpc>
                  <a:spcPct val="85000"/>
                </a:lnSpc>
                <a:spcBef>
                  <a:spcPts val="600"/>
                </a:spcBef>
                <a:spcAft>
                  <a:spcPts val="0"/>
                </a:spcAft>
                <a:buClr>
                  <a:prstClr val="white"/>
                </a:buClr>
                <a:buSzPct val="100000"/>
                <a:buFont typeface="Arial" pitchFamily="34" charset="0"/>
                <a:buChar char="•"/>
                <a:tabLst/>
                <a:defRPr/>
              </a:pPr>
              <a:r>
                <a:rPr lang="en-US" sz="1100" kern="0" dirty="0">
                  <a:solidFill>
                    <a:prstClr val="white"/>
                  </a:solidFill>
                  <a:latin typeface="Calibri" panose="020F0502020204030204"/>
                </a:rPr>
                <a:t>Hydrogen sulfide  </a:t>
              </a:r>
              <a:endParaRPr kumimoji="0" lang="en-US" sz="1100" b="0" i="0" u="none" strike="noStrike" kern="0" cap="none" spc="0" normalizeH="0" baseline="0" noProof="0" dirty="0">
                <a:ln>
                  <a:noFill/>
                </a:ln>
                <a:solidFill>
                  <a:prstClr val="white"/>
                </a:solidFill>
                <a:effectLst/>
                <a:uLnTx/>
                <a:uFillTx/>
                <a:latin typeface="Calibri" panose="020F0502020204030204"/>
                <a:ea typeface="+mn-ea"/>
                <a:cs typeface="+mn-cs"/>
              </a:endParaRPr>
            </a:p>
            <a:p>
              <a:pPr marL="628650" marR="0" lvl="0" indent="-228600" defTabSz="914400" eaLnBrk="1" fontAlgn="auto" latinLnBrk="0" hangingPunct="1">
                <a:lnSpc>
                  <a:spcPct val="85000"/>
                </a:lnSpc>
                <a:spcBef>
                  <a:spcPts val="600"/>
                </a:spcBef>
                <a:spcAft>
                  <a:spcPts val="0"/>
                </a:spcAft>
                <a:buClr>
                  <a:prstClr val="white"/>
                </a:buClr>
                <a:buSzPct val="100000"/>
                <a:buFont typeface="Arial" pitchFamily="34" charset="0"/>
                <a:buChar char="•"/>
                <a:tabLst/>
                <a:defRPr/>
              </a:pPr>
              <a:r>
                <a:rPr kumimoji="0" lang="en-US" sz="1100" b="0" i="0" u="none" strike="noStrike" kern="0" cap="none" spc="0" normalizeH="0" baseline="0" noProof="0" dirty="0">
                  <a:ln>
                    <a:noFill/>
                  </a:ln>
                  <a:solidFill>
                    <a:prstClr val="white"/>
                  </a:solidFill>
                  <a:effectLst/>
                  <a:uLnTx/>
                  <a:uFillTx/>
                  <a:latin typeface="Calibri" panose="020F0502020204030204"/>
                  <a:ea typeface="+mn-ea"/>
                  <a:cs typeface="+mn-cs"/>
                </a:rPr>
                <a:t>NOx oxidation</a:t>
              </a:r>
            </a:p>
          </p:txBody>
        </p:sp>
        <p:grpSp>
          <p:nvGrpSpPr>
            <p:cNvPr id="10" name="Group 164"/>
            <p:cNvGrpSpPr/>
            <p:nvPr/>
          </p:nvGrpSpPr>
          <p:grpSpPr>
            <a:xfrm>
              <a:off x="377899" y="3370047"/>
              <a:ext cx="1427642" cy="1160381"/>
              <a:chOff x="377899" y="2524907"/>
              <a:chExt cx="1427642" cy="1160381"/>
            </a:xfrm>
          </p:grpSpPr>
          <p:sp>
            <p:nvSpPr>
              <p:cNvPr id="11" name="Oval 24"/>
              <p:cNvSpPr>
                <a:spLocks noChangeArrowheads="1"/>
              </p:cNvSpPr>
              <p:nvPr/>
            </p:nvSpPr>
            <p:spPr bwMode="gray">
              <a:xfrm>
                <a:off x="377899" y="3577179"/>
                <a:ext cx="1427642" cy="108109"/>
              </a:xfrm>
              <a:prstGeom prst="ellipse">
                <a:avLst/>
              </a:prstGeom>
              <a:gradFill rotWithShape="1">
                <a:gsLst>
                  <a:gs pos="0">
                    <a:srgbClr val="000000">
                      <a:alpha val="20000"/>
                    </a:srgbClr>
                  </a:gs>
                  <a:gs pos="100000">
                    <a:srgbClr val="000000">
                      <a:alpha val="0"/>
                    </a:srgbClr>
                  </a:gs>
                </a:gsLst>
                <a:path path="shape">
                  <a:fillToRect l="50000" t="50000" r="50000" b="50000"/>
                </a:path>
              </a:gradFill>
              <a:ln w="9525" algn="ctr">
                <a:no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grpSp>
            <p:nvGrpSpPr>
              <p:cNvPr id="12" name="Group 159"/>
              <p:cNvGrpSpPr/>
              <p:nvPr/>
            </p:nvGrpSpPr>
            <p:grpSpPr>
              <a:xfrm>
                <a:off x="554511" y="2524907"/>
                <a:ext cx="1074417" cy="1090701"/>
                <a:chOff x="554511" y="2524907"/>
                <a:chExt cx="1074417" cy="1090701"/>
              </a:xfrm>
            </p:grpSpPr>
            <p:sp>
              <p:nvSpPr>
                <p:cNvPr id="13" name="Oval 12"/>
                <p:cNvSpPr/>
                <p:nvPr/>
              </p:nvSpPr>
              <p:spPr>
                <a:xfrm>
                  <a:off x="554511" y="2524907"/>
                  <a:ext cx="1074417" cy="1090701"/>
                </a:xfrm>
                <a:prstGeom prst="ellipse">
                  <a:avLst/>
                </a:prstGeom>
                <a:gradFill>
                  <a:gsLst>
                    <a:gs pos="0">
                      <a:srgbClr val="70AD47"/>
                    </a:gs>
                    <a:gs pos="100000">
                      <a:srgbClr val="70AD47">
                        <a:lumMod val="75000"/>
                      </a:srgbClr>
                    </a:gs>
                  </a:gsLst>
                  <a:lin ang="5400000" scaled="0"/>
                </a:gradFill>
                <a:ln w="9525" cap="flat" cmpd="sng" algn="ctr">
                  <a:gradFill>
                    <a:gsLst>
                      <a:gs pos="0">
                        <a:sysClr val="window" lastClr="FFFFFF">
                          <a:lumMod val="85000"/>
                        </a:sysClr>
                      </a:gs>
                      <a:gs pos="100000">
                        <a:sysClr val="window" lastClr="FFFFFF">
                          <a:lumMod val="50000"/>
                        </a:sysClr>
                      </a:gs>
                    </a:gsLst>
                    <a:lin ang="5400000" scaled="0"/>
                  </a:gra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Arial" pitchFamily="34" charset="0"/>
                  </a:endParaRPr>
                </a:p>
              </p:txBody>
            </p:sp>
            <p:sp>
              <p:nvSpPr>
                <p:cNvPr id="14" name="Oval 13"/>
                <p:cNvSpPr/>
                <p:nvPr/>
              </p:nvSpPr>
              <p:spPr>
                <a:xfrm>
                  <a:off x="597907" y="2568960"/>
                  <a:ext cx="987624" cy="1002594"/>
                </a:xfrm>
                <a:prstGeom prst="ellipse">
                  <a:avLst/>
                </a:prstGeom>
                <a:blipFill>
                  <a:blip r:embed="rId2" cstate="print"/>
                  <a:stretch>
                    <a:fillRect/>
                  </a:stretch>
                </a:blipFill>
                <a:ln w="9525" cap="flat" cmpd="sng" algn="ctr">
                  <a:gradFill>
                    <a:gsLst>
                      <a:gs pos="0">
                        <a:sysClr val="window" lastClr="FFFFFF"/>
                      </a:gs>
                      <a:gs pos="100000">
                        <a:sysClr val="window" lastClr="FFFFFF">
                          <a:lumMod val="75000"/>
                        </a:sysClr>
                      </a:gs>
                    </a:gsLst>
                    <a:lin ang="5400000" scaled="0"/>
                  </a:gradFill>
                  <a:prstDash val="solid"/>
                  <a:miter lim="800000"/>
                </a:ln>
                <a:effectLst>
                  <a:innerShdw blurRad="114300">
                    <a:prstClr val="black"/>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Arial" pitchFamily="34" charset="0"/>
                  </a:endParaRPr>
                </a:p>
              </p:txBody>
            </p:sp>
          </p:grpSp>
        </p:grpSp>
      </p:grpSp>
      <p:grpSp>
        <p:nvGrpSpPr>
          <p:cNvPr id="22" name="Group 21"/>
          <p:cNvGrpSpPr/>
          <p:nvPr/>
        </p:nvGrpSpPr>
        <p:grpSpPr>
          <a:xfrm>
            <a:off x="436340" y="3788320"/>
            <a:ext cx="3958712" cy="1500784"/>
            <a:chOff x="4315338" y="1873250"/>
            <a:chExt cx="3958712" cy="1500784"/>
          </a:xfrm>
        </p:grpSpPr>
        <p:sp>
          <p:nvSpPr>
            <p:cNvPr id="23" name="Rounded Rectangle 22"/>
            <p:cNvSpPr/>
            <p:nvPr/>
          </p:nvSpPr>
          <p:spPr>
            <a:xfrm>
              <a:off x="5183160" y="1873250"/>
              <a:ext cx="3090890" cy="1500784"/>
            </a:xfrm>
            <a:prstGeom prst="roundRect">
              <a:avLst>
                <a:gd name="adj" fmla="val 6657"/>
              </a:avLst>
            </a:prstGeom>
            <a:gradFill flip="none" rotWithShape="0">
              <a:gsLst>
                <a:gs pos="50000">
                  <a:srgbClr val="70AD47"/>
                </a:gs>
                <a:gs pos="100000">
                  <a:srgbClr val="70AD47">
                    <a:lumMod val="75000"/>
                  </a:srgbClr>
                </a:gs>
              </a:gsLst>
              <a:lin ang="5400000" scaled="0"/>
              <a:tileRect/>
            </a:gradFill>
            <a:ln w="9525" cap="flat" cmpd="sng" algn="ctr">
              <a:solidFill>
                <a:sysClr val="window" lastClr="FFFFFF"/>
              </a:solidFill>
              <a:prstDash val="solid"/>
              <a:miter lim="800000"/>
            </a:ln>
            <a:effectLst/>
          </p:spPr>
          <p:txBody>
            <a:bodyPr vert="horz" tIns="91440" bIns="0" rtlCol="0" anchor="t" anchorCtr="0"/>
            <a:lstStyle/>
            <a:p>
              <a:pPr marL="400050" marR="0" lvl="0" indent="0" defTabSz="914400" eaLnBrk="1" fontAlgn="auto" latinLnBrk="0" hangingPunct="1">
                <a:lnSpc>
                  <a:spcPct val="85000"/>
                </a:lnSpc>
                <a:spcBef>
                  <a:spcPts val="1200"/>
                </a:spcBef>
                <a:spcAft>
                  <a:spcPts val="0"/>
                </a:spcAft>
                <a:buClrTx/>
                <a:buSzPct val="70000"/>
                <a:buFontTx/>
                <a:buNone/>
                <a:tabLst/>
                <a:defRPr/>
              </a:pPr>
              <a:r>
                <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rPr>
                <a:t>Microbial Control </a:t>
              </a:r>
            </a:p>
            <a:p>
              <a:pPr marL="628650" marR="0" lvl="0" indent="-228600" defTabSz="914400" eaLnBrk="1" fontAlgn="auto" latinLnBrk="0" hangingPunct="1">
                <a:lnSpc>
                  <a:spcPct val="85000"/>
                </a:lnSpc>
                <a:spcBef>
                  <a:spcPts val="600"/>
                </a:spcBef>
                <a:spcAft>
                  <a:spcPts val="0"/>
                </a:spcAft>
                <a:buClr>
                  <a:prstClr val="white"/>
                </a:buClr>
                <a:buSzPct val="100000"/>
                <a:buFont typeface="Arial" pitchFamily="34" charset="0"/>
                <a:buChar char="•"/>
                <a:tabLst/>
                <a:defRPr/>
              </a:pPr>
              <a:r>
                <a:rPr kumimoji="0" lang="en-US" sz="1100" b="0" i="0" u="none" strike="noStrike" kern="1200" cap="none" spc="0" normalizeH="0" baseline="0" noProof="0" dirty="0">
                  <a:ln>
                    <a:noFill/>
                  </a:ln>
                  <a:solidFill>
                    <a:prstClr val="white"/>
                  </a:solidFill>
                  <a:effectLst/>
                  <a:uLnTx/>
                  <a:uFillTx/>
                  <a:latin typeface="Calibri" panose="020F0502020204030204"/>
                  <a:ea typeface="+mn-ea"/>
                  <a:cs typeface="+mn-cs"/>
                </a:rPr>
                <a:t>Process water microbial control</a:t>
              </a:r>
            </a:p>
            <a:p>
              <a:pPr marL="628650" marR="0" lvl="0" indent="-228600" defTabSz="914400" eaLnBrk="1" fontAlgn="auto" latinLnBrk="0" hangingPunct="1">
                <a:lnSpc>
                  <a:spcPct val="85000"/>
                </a:lnSpc>
                <a:spcBef>
                  <a:spcPts val="600"/>
                </a:spcBef>
                <a:spcAft>
                  <a:spcPts val="0"/>
                </a:spcAft>
                <a:buClr>
                  <a:prstClr val="white"/>
                </a:buClr>
                <a:buSzPct val="100000"/>
                <a:buFont typeface="Arial" pitchFamily="34" charset="0"/>
                <a:buChar char="•"/>
                <a:tabLst/>
                <a:defRPr/>
              </a:pPr>
              <a:r>
                <a:rPr kumimoji="0" lang="en-US" sz="1100" b="0" i="1" u="none" strike="noStrike" kern="1200" cap="none" spc="0" normalizeH="0" baseline="0" noProof="0" dirty="0">
                  <a:ln>
                    <a:noFill/>
                  </a:ln>
                  <a:solidFill>
                    <a:prstClr val="white"/>
                  </a:solidFill>
                  <a:effectLst/>
                  <a:uLnTx/>
                  <a:uFillTx/>
                  <a:latin typeface="Calibri" panose="020F0502020204030204"/>
                  <a:ea typeface="+mn-ea"/>
                  <a:cs typeface="+mn-cs"/>
                </a:rPr>
                <a:t>Legionella</a:t>
              </a:r>
              <a:r>
                <a:rPr kumimoji="0" lang="en-US" sz="1100" b="0" i="0" u="none" strike="noStrike" kern="1200" cap="none" spc="0" normalizeH="0" baseline="0" noProof="0" dirty="0">
                  <a:ln>
                    <a:noFill/>
                  </a:ln>
                  <a:solidFill>
                    <a:prstClr val="white"/>
                  </a:solidFill>
                  <a:effectLst/>
                  <a:uLnTx/>
                  <a:uFillTx/>
                  <a:latin typeface="Calibri" panose="020F0502020204030204"/>
                  <a:ea typeface="+mn-ea"/>
                  <a:cs typeface="+mn-cs"/>
                </a:rPr>
                <a:t> control, hepatitis, listeria</a:t>
              </a:r>
            </a:p>
            <a:p>
              <a:pPr marL="628650" marR="0" lvl="0" indent="-228600" defTabSz="914400" eaLnBrk="1" fontAlgn="auto" latinLnBrk="0" hangingPunct="1">
                <a:lnSpc>
                  <a:spcPct val="85000"/>
                </a:lnSpc>
                <a:spcBef>
                  <a:spcPts val="600"/>
                </a:spcBef>
                <a:spcAft>
                  <a:spcPts val="0"/>
                </a:spcAft>
                <a:buClr>
                  <a:prstClr val="white"/>
                </a:buClr>
                <a:buSzPct val="100000"/>
                <a:buFont typeface="Arial" pitchFamily="34" charset="0"/>
                <a:buChar char="•"/>
                <a:tabLst/>
                <a:defRPr/>
              </a:pPr>
              <a:r>
                <a:rPr lang="en-US" sz="1100" dirty="0" err="1">
                  <a:solidFill>
                    <a:prstClr val="white"/>
                  </a:solidFill>
                  <a:latin typeface="Calibri" panose="020F0502020204030204"/>
                </a:rPr>
                <a:t>E.coli</a:t>
              </a:r>
              <a:r>
                <a:rPr lang="en-US" sz="1100" dirty="0">
                  <a:solidFill>
                    <a:prstClr val="white"/>
                  </a:solidFill>
                  <a:latin typeface="Calibri" panose="020F0502020204030204"/>
                </a:rPr>
                <a:t> bacteria, salmonella</a:t>
              </a:r>
              <a:endParaRPr kumimoji="0" lang="en-US" sz="11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628650" marR="0" lvl="0" indent="-228600" defTabSz="914400" eaLnBrk="1" fontAlgn="auto" latinLnBrk="0" hangingPunct="1">
                <a:lnSpc>
                  <a:spcPct val="85000"/>
                </a:lnSpc>
                <a:spcBef>
                  <a:spcPts val="600"/>
                </a:spcBef>
                <a:spcAft>
                  <a:spcPts val="0"/>
                </a:spcAft>
                <a:buClr>
                  <a:prstClr val="white"/>
                </a:buClr>
                <a:buSzPct val="100000"/>
                <a:buFont typeface="Arial" pitchFamily="34" charset="0"/>
                <a:buChar char="•"/>
                <a:tabLst/>
                <a:defRPr/>
              </a:pPr>
              <a:r>
                <a:rPr lang="en-US" sz="1100" dirty="0">
                  <a:solidFill>
                    <a:prstClr val="white"/>
                  </a:solidFill>
                  <a:latin typeface="Calibri" panose="020F0502020204030204"/>
                </a:rPr>
                <a:t>Yeast, mold, spores</a:t>
              </a:r>
              <a:endParaRPr kumimoji="0" lang="en-US" sz="11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628650" marR="0" lvl="0" indent="-228600" defTabSz="914400" eaLnBrk="1" fontAlgn="auto" latinLnBrk="0" hangingPunct="1">
                <a:lnSpc>
                  <a:spcPct val="85000"/>
                </a:lnSpc>
                <a:spcBef>
                  <a:spcPts val="600"/>
                </a:spcBef>
                <a:spcAft>
                  <a:spcPts val="0"/>
                </a:spcAft>
                <a:buClr>
                  <a:prstClr val="white"/>
                </a:buClr>
                <a:buSzPct val="100000"/>
                <a:buFont typeface="Arial" pitchFamily="34" charset="0"/>
                <a:buChar char="•"/>
                <a:tabLst/>
                <a:defRPr/>
              </a:pPr>
              <a:r>
                <a:rPr lang="en-US" sz="1100" dirty="0">
                  <a:solidFill>
                    <a:prstClr val="white"/>
                  </a:solidFill>
                  <a:latin typeface="Calibri" panose="020F0502020204030204"/>
                </a:rPr>
                <a:t>Biofilm elimination</a:t>
              </a:r>
              <a:endParaRPr kumimoji="0" lang="en-US" sz="11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4" name="Group 23"/>
            <p:cNvGrpSpPr/>
            <p:nvPr/>
          </p:nvGrpSpPr>
          <p:grpSpPr>
            <a:xfrm>
              <a:off x="4315338" y="2085397"/>
              <a:ext cx="1427642" cy="1160381"/>
              <a:chOff x="377899" y="2524907"/>
              <a:chExt cx="1427642" cy="1160381"/>
            </a:xfrm>
          </p:grpSpPr>
          <p:sp>
            <p:nvSpPr>
              <p:cNvPr id="25" name="Oval 24"/>
              <p:cNvSpPr>
                <a:spLocks noChangeArrowheads="1"/>
              </p:cNvSpPr>
              <p:nvPr/>
            </p:nvSpPr>
            <p:spPr bwMode="gray">
              <a:xfrm>
                <a:off x="377899" y="3577179"/>
                <a:ext cx="1427642" cy="108109"/>
              </a:xfrm>
              <a:prstGeom prst="ellipse">
                <a:avLst/>
              </a:prstGeom>
              <a:gradFill rotWithShape="1">
                <a:gsLst>
                  <a:gs pos="0">
                    <a:srgbClr val="000000">
                      <a:alpha val="20000"/>
                    </a:srgbClr>
                  </a:gs>
                  <a:gs pos="100000">
                    <a:srgbClr val="000000">
                      <a:alpha val="0"/>
                    </a:srgbClr>
                  </a:gs>
                </a:gsLst>
                <a:path path="shape">
                  <a:fillToRect l="50000" t="50000" r="50000" b="50000"/>
                </a:path>
              </a:gradFill>
              <a:ln w="9525" algn="ctr">
                <a:no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ndParaRPr>
              </a:p>
            </p:txBody>
          </p:sp>
          <p:grpSp>
            <p:nvGrpSpPr>
              <p:cNvPr id="26" name="Group 25"/>
              <p:cNvGrpSpPr/>
              <p:nvPr/>
            </p:nvGrpSpPr>
            <p:grpSpPr>
              <a:xfrm>
                <a:off x="554511" y="2524907"/>
                <a:ext cx="1074417" cy="1090701"/>
                <a:chOff x="554511" y="2524907"/>
                <a:chExt cx="1074417" cy="1090701"/>
              </a:xfrm>
            </p:grpSpPr>
            <p:sp>
              <p:nvSpPr>
                <p:cNvPr id="27" name="Oval 26"/>
                <p:cNvSpPr/>
                <p:nvPr/>
              </p:nvSpPr>
              <p:spPr>
                <a:xfrm>
                  <a:off x="554511" y="2524907"/>
                  <a:ext cx="1074417" cy="1090701"/>
                </a:xfrm>
                <a:prstGeom prst="ellipse">
                  <a:avLst/>
                </a:prstGeom>
                <a:gradFill>
                  <a:gsLst>
                    <a:gs pos="0">
                      <a:srgbClr val="70AD47"/>
                    </a:gs>
                    <a:gs pos="100000">
                      <a:srgbClr val="70AD47">
                        <a:lumMod val="75000"/>
                      </a:srgbClr>
                    </a:gs>
                  </a:gsLst>
                  <a:lin ang="5400000" scaled="0"/>
                </a:gradFill>
                <a:ln w="9525" cap="flat" cmpd="sng" algn="ctr">
                  <a:gradFill>
                    <a:gsLst>
                      <a:gs pos="0">
                        <a:sysClr val="window" lastClr="FFFFFF">
                          <a:lumMod val="85000"/>
                        </a:sysClr>
                      </a:gs>
                      <a:gs pos="100000">
                        <a:sysClr val="window" lastClr="FFFFFF">
                          <a:lumMod val="50000"/>
                        </a:sysClr>
                      </a:gs>
                    </a:gsLst>
                    <a:lin ang="5400000" scaled="0"/>
                  </a:gra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Arial" pitchFamily="34" charset="0"/>
                  </a:endParaRPr>
                </a:p>
              </p:txBody>
            </p:sp>
            <p:sp>
              <p:nvSpPr>
                <p:cNvPr id="28" name="Oval 27"/>
                <p:cNvSpPr/>
                <p:nvPr/>
              </p:nvSpPr>
              <p:spPr>
                <a:xfrm>
                  <a:off x="597907" y="2568960"/>
                  <a:ext cx="987624" cy="1002594"/>
                </a:xfrm>
                <a:prstGeom prst="ellipse">
                  <a:avLst/>
                </a:prstGeom>
                <a:blipFill>
                  <a:blip r:embed="rId3" cstate="print"/>
                  <a:stretch>
                    <a:fillRect/>
                  </a:stretch>
                </a:blipFill>
                <a:ln w="9525" cap="flat" cmpd="sng" algn="ctr">
                  <a:gradFill>
                    <a:gsLst>
                      <a:gs pos="0">
                        <a:sysClr val="window" lastClr="FFFFFF"/>
                      </a:gs>
                      <a:gs pos="100000">
                        <a:sysClr val="window" lastClr="FFFFFF">
                          <a:lumMod val="75000"/>
                        </a:sysClr>
                      </a:gs>
                    </a:gsLst>
                    <a:lin ang="5400000" scaled="0"/>
                  </a:gradFill>
                  <a:prstDash val="solid"/>
                  <a:miter lim="800000"/>
                </a:ln>
                <a:effectLst>
                  <a:innerShdw blurRad="114300">
                    <a:prstClr val="black"/>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Arial" pitchFamily="34" charset="0"/>
                  </a:endParaRPr>
                </a:p>
              </p:txBody>
            </p:sp>
          </p:grpSp>
        </p:grpSp>
      </p:grpSp>
      <p:grpSp>
        <p:nvGrpSpPr>
          <p:cNvPr id="29" name="Group 50"/>
          <p:cNvGrpSpPr>
            <a:grpSpLocks/>
          </p:cNvGrpSpPr>
          <p:nvPr/>
        </p:nvGrpSpPr>
        <p:grpSpPr bwMode="auto">
          <a:xfrm>
            <a:off x="4644474" y="3706920"/>
            <a:ext cx="3816350" cy="1571625"/>
            <a:chOff x="520756" y="3280370"/>
            <a:chExt cx="3815855" cy="1255844"/>
          </a:xfrm>
        </p:grpSpPr>
        <p:sp>
          <p:nvSpPr>
            <p:cNvPr id="30" name="Rounded Rectangle 29"/>
            <p:cNvSpPr/>
            <p:nvPr/>
          </p:nvSpPr>
          <p:spPr>
            <a:xfrm>
              <a:off x="1246150" y="3280370"/>
              <a:ext cx="3090461" cy="1255844"/>
            </a:xfrm>
            <a:prstGeom prst="roundRect">
              <a:avLst>
                <a:gd name="adj" fmla="val 10011"/>
              </a:avLst>
            </a:prstGeom>
            <a:gradFill flip="none" rotWithShape="0">
              <a:gsLst>
                <a:gs pos="50000">
                  <a:schemeClr val="accent1"/>
                </a:gs>
                <a:gs pos="100000">
                  <a:schemeClr val="accent1">
                    <a:lumMod val="50000"/>
                  </a:schemeClr>
                </a:gs>
              </a:gsLst>
              <a:lin ang="5400000" scaled="0"/>
              <a:tileRect/>
            </a:gra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tIns="91440" bIns="0"/>
            <a:lstStyle/>
            <a:p>
              <a:pPr marL="400050">
                <a:lnSpc>
                  <a:spcPct val="85000"/>
                </a:lnSpc>
                <a:spcBef>
                  <a:spcPts val="1200"/>
                </a:spcBef>
                <a:buSzPct val="70000"/>
                <a:defRPr/>
              </a:pPr>
              <a:r>
                <a:rPr lang="en-US" sz="1050" b="1" dirty="0"/>
                <a:t>Food </a:t>
              </a:r>
            </a:p>
            <a:p>
              <a:pPr marL="400050">
                <a:lnSpc>
                  <a:spcPct val="85000"/>
                </a:lnSpc>
                <a:spcBef>
                  <a:spcPts val="1200"/>
                </a:spcBef>
                <a:buSzPct val="70000"/>
                <a:defRPr/>
              </a:pPr>
              <a:endParaRPr lang="en-US" sz="100" b="1" dirty="0"/>
            </a:p>
            <a:p>
              <a:pPr marL="628650" indent="-228600">
                <a:lnSpc>
                  <a:spcPct val="85000"/>
                </a:lnSpc>
                <a:spcBef>
                  <a:spcPts val="0"/>
                </a:spcBef>
                <a:spcAft>
                  <a:spcPts val="600"/>
                </a:spcAft>
                <a:buClr>
                  <a:schemeClr val="bg1"/>
                </a:buClr>
                <a:buSzPct val="100000"/>
                <a:buFont typeface="Arial" pitchFamily="34" charset="0"/>
                <a:buChar char="•"/>
                <a:defRPr/>
              </a:pPr>
              <a:r>
                <a:rPr lang="en-US" sz="1100" dirty="0"/>
                <a:t>Hard surface sanitizer</a:t>
              </a:r>
            </a:p>
            <a:p>
              <a:pPr marL="628650" indent="-228600">
                <a:lnSpc>
                  <a:spcPct val="85000"/>
                </a:lnSpc>
                <a:spcBef>
                  <a:spcPts val="0"/>
                </a:spcBef>
                <a:spcAft>
                  <a:spcPts val="600"/>
                </a:spcAft>
                <a:buClr>
                  <a:schemeClr val="bg1"/>
                </a:buClr>
                <a:buSzPct val="100000"/>
                <a:buFont typeface="Arial" pitchFamily="34" charset="0"/>
                <a:buChar char="•"/>
                <a:defRPr/>
              </a:pPr>
              <a:r>
                <a:rPr lang="en-US" sz="1100" dirty="0"/>
                <a:t>Fruit &amp; vegetable processing</a:t>
              </a:r>
            </a:p>
            <a:p>
              <a:pPr marL="628650" indent="-228600">
                <a:lnSpc>
                  <a:spcPct val="85000"/>
                </a:lnSpc>
                <a:spcBef>
                  <a:spcPts val="0"/>
                </a:spcBef>
                <a:spcAft>
                  <a:spcPts val="600"/>
                </a:spcAft>
                <a:buClr>
                  <a:schemeClr val="bg1"/>
                </a:buClr>
                <a:buSzPct val="100000"/>
                <a:buFont typeface="Arial" pitchFamily="34" charset="0"/>
                <a:buChar char="•"/>
                <a:defRPr/>
              </a:pPr>
              <a:r>
                <a:rPr lang="en-US" sz="1100" dirty="0"/>
                <a:t>CIP</a:t>
              </a:r>
            </a:p>
            <a:p>
              <a:pPr marL="628650" indent="-228600">
                <a:lnSpc>
                  <a:spcPct val="85000"/>
                </a:lnSpc>
                <a:spcBef>
                  <a:spcPts val="0"/>
                </a:spcBef>
                <a:spcAft>
                  <a:spcPts val="600"/>
                </a:spcAft>
                <a:buClr>
                  <a:schemeClr val="bg1"/>
                </a:buClr>
                <a:buSzPct val="100000"/>
                <a:buFont typeface="Arial" pitchFamily="34" charset="0"/>
                <a:buChar char="•"/>
                <a:defRPr/>
              </a:pPr>
              <a:r>
                <a:rPr lang="en-US" sz="1100" dirty="0"/>
                <a:t>Belt Spray</a:t>
              </a:r>
            </a:p>
            <a:p>
              <a:pPr marL="628650" indent="-228600">
                <a:lnSpc>
                  <a:spcPct val="85000"/>
                </a:lnSpc>
                <a:spcBef>
                  <a:spcPts val="0"/>
                </a:spcBef>
                <a:spcAft>
                  <a:spcPts val="600"/>
                </a:spcAft>
                <a:buClr>
                  <a:schemeClr val="bg1"/>
                </a:buClr>
                <a:buSzPct val="100000"/>
                <a:buFont typeface="Arial" pitchFamily="34" charset="0"/>
                <a:buChar char="•"/>
                <a:defRPr/>
              </a:pPr>
              <a:r>
                <a:rPr lang="en-US" sz="1100" dirty="0"/>
                <a:t>Entryway </a:t>
              </a:r>
              <a:r>
                <a:rPr lang="en-US" sz="1100" dirty="0" err="1"/>
                <a:t>Foamer</a:t>
              </a:r>
              <a:endParaRPr lang="en-US" sz="1100" dirty="0"/>
            </a:p>
            <a:p>
              <a:pPr marL="628650" indent="-228600">
                <a:lnSpc>
                  <a:spcPct val="85000"/>
                </a:lnSpc>
                <a:spcBef>
                  <a:spcPts val="0"/>
                </a:spcBef>
                <a:spcAft>
                  <a:spcPts val="600"/>
                </a:spcAft>
                <a:buClr>
                  <a:schemeClr val="bg1"/>
                </a:buClr>
                <a:buSzPct val="100000"/>
                <a:buFont typeface="Arial" pitchFamily="34" charset="0"/>
                <a:buChar char="•"/>
                <a:defRPr/>
              </a:pPr>
              <a:endParaRPr lang="en-US" sz="1100" dirty="0"/>
            </a:p>
          </p:txBody>
        </p:sp>
        <p:sp>
          <p:nvSpPr>
            <p:cNvPr id="31" name="Oval 30"/>
            <p:cNvSpPr/>
            <p:nvPr/>
          </p:nvSpPr>
          <p:spPr bwMode="auto">
            <a:xfrm>
              <a:off x="520756" y="3421712"/>
              <a:ext cx="1132059" cy="918235"/>
            </a:xfrm>
            <a:prstGeom prst="ellipse">
              <a:avLst/>
            </a:prstGeom>
            <a:blipFill>
              <a:blip r:embed="rId4"/>
              <a:stretch>
                <a:fillRect/>
              </a:stretch>
            </a:blipFill>
            <a:ln w="9525">
              <a:gradFill>
                <a:gsLst>
                  <a:gs pos="0">
                    <a:schemeClr val="bg1"/>
                  </a:gs>
                  <a:gs pos="100000">
                    <a:schemeClr val="bg1">
                      <a:lumMod val="75000"/>
                    </a:schemeClr>
                  </a:gs>
                </a:gsLst>
                <a:lin ang="5400000" scaled="0"/>
              </a:gra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cs typeface="Arial" pitchFamily="34" charset="0"/>
              </a:endParaRPr>
            </a:p>
          </p:txBody>
        </p:sp>
      </p:grpSp>
      <p:grpSp>
        <p:nvGrpSpPr>
          <p:cNvPr id="32" name="Group 41"/>
          <p:cNvGrpSpPr>
            <a:grpSpLocks/>
          </p:cNvGrpSpPr>
          <p:nvPr/>
        </p:nvGrpSpPr>
        <p:grpSpPr bwMode="auto">
          <a:xfrm>
            <a:off x="4628599" y="5378605"/>
            <a:ext cx="3832225" cy="1370013"/>
            <a:chOff x="504882" y="1934717"/>
            <a:chExt cx="3831729" cy="1196091"/>
          </a:xfrm>
        </p:grpSpPr>
        <p:sp>
          <p:nvSpPr>
            <p:cNvPr id="33" name="Rounded Rectangle 32"/>
            <p:cNvSpPr/>
            <p:nvPr/>
          </p:nvSpPr>
          <p:spPr>
            <a:xfrm>
              <a:off x="1246149" y="1934717"/>
              <a:ext cx="3090462" cy="1196091"/>
            </a:xfrm>
            <a:prstGeom prst="roundRect">
              <a:avLst>
                <a:gd name="adj" fmla="val 10011"/>
              </a:avLst>
            </a:prstGeom>
            <a:gradFill flip="none" rotWithShape="0">
              <a:gsLst>
                <a:gs pos="50000">
                  <a:schemeClr val="accent1"/>
                </a:gs>
                <a:gs pos="100000">
                  <a:schemeClr val="accent1">
                    <a:lumMod val="50000"/>
                  </a:schemeClr>
                </a:gs>
              </a:gsLst>
              <a:lin ang="5400000" scaled="0"/>
              <a:tileRect/>
            </a:gra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tIns="91440" bIns="0"/>
            <a:lstStyle/>
            <a:p>
              <a:pPr marL="400050">
                <a:lnSpc>
                  <a:spcPct val="85000"/>
                </a:lnSpc>
                <a:spcBef>
                  <a:spcPts val="1200"/>
                </a:spcBef>
                <a:buSzPct val="70000"/>
                <a:defRPr/>
              </a:pPr>
              <a:r>
                <a:rPr lang="en-US" sz="1050" b="1" dirty="0"/>
                <a:t>Process Water</a:t>
              </a:r>
            </a:p>
            <a:p>
              <a:pPr marL="400050">
                <a:lnSpc>
                  <a:spcPct val="85000"/>
                </a:lnSpc>
                <a:spcBef>
                  <a:spcPts val="1200"/>
                </a:spcBef>
                <a:buSzPct val="70000"/>
                <a:defRPr/>
              </a:pPr>
              <a:endParaRPr lang="en-US" sz="100" b="1" dirty="0"/>
            </a:p>
            <a:p>
              <a:pPr marL="628650" indent="-228600">
                <a:lnSpc>
                  <a:spcPct val="85000"/>
                </a:lnSpc>
                <a:spcBef>
                  <a:spcPts val="0"/>
                </a:spcBef>
                <a:spcAft>
                  <a:spcPts val="600"/>
                </a:spcAft>
                <a:buClr>
                  <a:schemeClr val="bg1"/>
                </a:buClr>
                <a:buSzPct val="100000"/>
                <a:buFont typeface="Arial" pitchFamily="34" charset="0"/>
                <a:buChar char="•"/>
                <a:defRPr/>
              </a:pPr>
              <a:r>
                <a:rPr lang="en-US" sz="1100" dirty="0"/>
                <a:t>Potable water disinfection</a:t>
              </a:r>
            </a:p>
            <a:p>
              <a:pPr marL="628650" indent="-228600">
                <a:lnSpc>
                  <a:spcPct val="85000"/>
                </a:lnSpc>
                <a:spcBef>
                  <a:spcPts val="0"/>
                </a:spcBef>
                <a:spcAft>
                  <a:spcPts val="600"/>
                </a:spcAft>
                <a:buClr>
                  <a:schemeClr val="bg1"/>
                </a:buClr>
                <a:buSzPct val="100000"/>
                <a:buFont typeface="Arial" pitchFamily="34" charset="0"/>
                <a:buChar char="•"/>
                <a:defRPr/>
              </a:pPr>
              <a:r>
                <a:rPr lang="en-US" sz="1100" dirty="0"/>
                <a:t>Food rinse</a:t>
              </a:r>
            </a:p>
            <a:p>
              <a:pPr marL="628650" indent="-228600">
                <a:lnSpc>
                  <a:spcPct val="85000"/>
                </a:lnSpc>
                <a:spcBef>
                  <a:spcPts val="0"/>
                </a:spcBef>
                <a:spcAft>
                  <a:spcPts val="600"/>
                </a:spcAft>
                <a:buClr>
                  <a:schemeClr val="bg1"/>
                </a:buClr>
                <a:buSzPct val="100000"/>
                <a:buFont typeface="Arial" pitchFamily="34" charset="0"/>
                <a:buChar char="•"/>
                <a:defRPr/>
              </a:pPr>
              <a:r>
                <a:rPr lang="en-US" sz="1100" dirty="0"/>
                <a:t>Flume water</a:t>
              </a:r>
            </a:p>
            <a:p>
              <a:pPr marL="628650" indent="-228600">
                <a:lnSpc>
                  <a:spcPct val="85000"/>
                </a:lnSpc>
                <a:spcBef>
                  <a:spcPts val="0"/>
                </a:spcBef>
                <a:spcAft>
                  <a:spcPts val="600"/>
                </a:spcAft>
                <a:buClr>
                  <a:schemeClr val="bg1"/>
                </a:buClr>
                <a:buSzPct val="100000"/>
                <a:buFont typeface="Arial" pitchFamily="34" charset="0"/>
                <a:buChar char="•"/>
                <a:defRPr/>
              </a:pPr>
              <a:r>
                <a:rPr lang="en-US" sz="1100" dirty="0"/>
                <a:t>Bottle wash</a:t>
              </a:r>
            </a:p>
          </p:txBody>
        </p:sp>
        <p:sp>
          <p:nvSpPr>
            <p:cNvPr id="34" name="Oval 33"/>
            <p:cNvSpPr/>
            <p:nvPr/>
          </p:nvSpPr>
          <p:spPr bwMode="auto">
            <a:xfrm>
              <a:off x="504882" y="2098296"/>
              <a:ext cx="1080649" cy="934346"/>
            </a:xfrm>
            <a:prstGeom prst="ellipse">
              <a:avLst/>
            </a:prstGeom>
            <a:blipFill>
              <a:blip r:embed="rId5"/>
              <a:stretch>
                <a:fillRect/>
              </a:stretch>
            </a:blipFill>
            <a:ln w="9525">
              <a:gradFill>
                <a:gsLst>
                  <a:gs pos="0">
                    <a:schemeClr val="bg1"/>
                  </a:gs>
                  <a:gs pos="100000">
                    <a:schemeClr val="bg1">
                      <a:lumMod val="75000"/>
                    </a:schemeClr>
                  </a:gs>
                </a:gsLst>
                <a:lin ang="5400000" scaled="0"/>
              </a:gra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cs typeface="Arial" pitchFamily="34" charset="0"/>
              </a:endParaRPr>
            </a:p>
          </p:txBody>
        </p:sp>
      </p:grpSp>
      <p:cxnSp>
        <p:nvCxnSpPr>
          <p:cNvPr id="35" name="Straight Connector 34"/>
          <p:cNvCxnSpPr/>
          <p:nvPr/>
        </p:nvCxnSpPr>
        <p:spPr>
          <a:xfrm flipH="1">
            <a:off x="417369" y="1310067"/>
            <a:ext cx="8223249" cy="0"/>
          </a:xfrm>
          <a:prstGeom prst="line">
            <a:avLst/>
          </a:prstGeom>
          <a:ln>
            <a:solidFill>
              <a:srgbClr val="5B9BD5"/>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1346609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9" name="Picture 12" descr="F:\Concepts\Walmart\VisionStatement\PP_Presentations\images\GlobeCaster cutaway view.bmp"/>
          <p:cNvPicPr>
            <a:picLocks noChangeAspect="1" noChangeArrowheads="1"/>
          </p:cNvPicPr>
          <p:nvPr/>
        </p:nvPicPr>
        <p:blipFill>
          <a:blip r:embed="rId3" cstate="print"/>
          <a:srcRect/>
          <a:stretch>
            <a:fillRect/>
          </a:stretch>
        </p:blipFill>
        <p:spPr bwMode="auto">
          <a:xfrm>
            <a:off x="8088" y="1741083"/>
            <a:ext cx="4313177" cy="4191000"/>
          </a:xfrm>
          <a:prstGeom prst="rect">
            <a:avLst/>
          </a:prstGeom>
          <a:noFill/>
          <a:ln w="9525">
            <a:noFill/>
            <a:miter lim="800000"/>
            <a:headEnd/>
            <a:tailEnd/>
          </a:ln>
        </p:spPr>
      </p:pic>
      <p:sp>
        <p:nvSpPr>
          <p:cNvPr id="24580" name="Content Placeholder 2"/>
          <p:cNvSpPr>
            <a:spLocks/>
          </p:cNvSpPr>
          <p:nvPr/>
        </p:nvSpPr>
        <p:spPr bwMode="auto">
          <a:xfrm>
            <a:off x="4724400" y="1436283"/>
            <a:ext cx="4267200" cy="4800600"/>
          </a:xfrm>
          <a:prstGeom prst="rect">
            <a:avLst/>
          </a:prstGeom>
          <a:noFill/>
          <a:ln w="9525">
            <a:noFill/>
            <a:miter lim="800000"/>
            <a:headEnd/>
            <a:tailEnd/>
          </a:ln>
        </p:spPr>
        <p:txBody>
          <a:bodyPr lIns="91430" tIns="45715" rIns="91430" bIns="45715">
            <a:prstTxWarp prst="textNoShape">
              <a:avLst/>
            </a:prstTxWarp>
          </a:bodyPr>
          <a:lstStyle/>
          <a:p>
            <a:pPr marL="342863" indent="-342863">
              <a:spcBef>
                <a:spcPct val="20000"/>
              </a:spcBef>
              <a:buFontTx/>
              <a:buChar char="•"/>
            </a:pPr>
            <a:r>
              <a:rPr lang="en-US" dirty="0">
                <a:solidFill>
                  <a:srgbClr val="404040"/>
                </a:solidFill>
                <a:latin typeface="Calibri" charset="0"/>
              </a:rPr>
              <a:t>Designed, Developed &amp; Manufactured starting in 1995</a:t>
            </a:r>
          </a:p>
          <a:p>
            <a:pPr marL="342863" indent="-342863">
              <a:spcBef>
                <a:spcPct val="20000"/>
              </a:spcBef>
              <a:buFontTx/>
              <a:buChar char="•"/>
            </a:pPr>
            <a:r>
              <a:rPr lang="en-US" dirty="0">
                <a:solidFill>
                  <a:srgbClr val="404040"/>
                </a:solidFill>
                <a:latin typeface="Calibri" charset="0"/>
              </a:rPr>
              <a:t>Over 30 Custom Chips</a:t>
            </a:r>
          </a:p>
          <a:p>
            <a:pPr marL="342863" indent="-342863">
              <a:spcBef>
                <a:spcPct val="20000"/>
              </a:spcBef>
              <a:buFontTx/>
              <a:buChar char="•"/>
            </a:pPr>
            <a:r>
              <a:rPr lang="en-US" dirty="0">
                <a:solidFill>
                  <a:srgbClr val="404040"/>
                </a:solidFill>
                <a:latin typeface="Calibri" charset="0"/>
              </a:rPr>
              <a:t>Massively parallel pipelined D1 Broadcast Production System</a:t>
            </a:r>
          </a:p>
          <a:p>
            <a:pPr marL="342863" indent="-342863">
              <a:spcBef>
                <a:spcPct val="20000"/>
              </a:spcBef>
              <a:buFontTx/>
              <a:buChar char="•"/>
            </a:pPr>
            <a:r>
              <a:rPr lang="en-US" dirty="0">
                <a:solidFill>
                  <a:srgbClr val="404040"/>
                </a:solidFill>
                <a:latin typeface="Calibri" charset="0"/>
              </a:rPr>
              <a:t>Multi-channel Real-time Ray-traced 3D Video Warping Effects</a:t>
            </a:r>
          </a:p>
          <a:p>
            <a:pPr marL="342863" indent="-342863">
              <a:spcBef>
                <a:spcPct val="20000"/>
              </a:spcBef>
              <a:buFontTx/>
              <a:buChar char="•"/>
            </a:pPr>
            <a:r>
              <a:rPr lang="en-US" dirty="0">
                <a:solidFill>
                  <a:srgbClr val="404040"/>
                </a:solidFill>
                <a:latin typeface="Calibri" charset="0"/>
              </a:rPr>
              <a:t>3D Virtual Sets with Physically Accurate Reflections &amp; Refractions</a:t>
            </a:r>
          </a:p>
          <a:p>
            <a:pPr marL="342863" indent="-342863">
              <a:spcBef>
                <a:spcPct val="20000"/>
              </a:spcBef>
              <a:buFontTx/>
              <a:buChar char="•"/>
            </a:pPr>
            <a:r>
              <a:rPr lang="en-US" dirty="0">
                <a:solidFill>
                  <a:srgbClr val="404040"/>
                </a:solidFill>
                <a:latin typeface="Calibri" charset="0"/>
              </a:rPr>
              <a:t>Real-Time Hardware Non-Linear Editing Module (no rendering)</a:t>
            </a:r>
          </a:p>
          <a:p>
            <a:pPr marL="342863" indent="-342863">
              <a:spcBef>
                <a:spcPct val="20000"/>
              </a:spcBef>
              <a:buFontTx/>
              <a:buChar char="•"/>
            </a:pPr>
            <a:r>
              <a:rPr lang="en-US" dirty="0">
                <a:solidFill>
                  <a:srgbClr val="404040"/>
                </a:solidFill>
                <a:latin typeface="Calibri" charset="0"/>
              </a:rPr>
              <a:t>Multiple Direct-to-LAN Streaming Video Output Modules</a:t>
            </a:r>
          </a:p>
          <a:p>
            <a:pPr marL="342863" indent="-342863">
              <a:spcBef>
                <a:spcPct val="20000"/>
              </a:spcBef>
              <a:buFontTx/>
              <a:buChar char="•"/>
            </a:pPr>
            <a:r>
              <a:rPr lang="en-US" dirty="0">
                <a:solidFill>
                  <a:srgbClr val="404040"/>
                </a:solidFill>
                <a:latin typeface="Calibri" charset="0"/>
              </a:rPr>
              <a:t>Feeds live content streams into Edge-of-Internet CDN systems (i.e. </a:t>
            </a:r>
            <a:r>
              <a:rPr lang="en-US" dirty="0" err="1">
                <a:solidFill>
                  <a:srgbClr val="404040"/>
                </a:solidFill>
                <a:latin typeface="Calibri" charset="0"/>
              </a:rPr>
              <a:t>Akamai</a:t>
            </a:r>
            <a:r>
              <a:rPr lang="en-US" dirty="0">
                <a:solidFill>
                  <a:srgbClr val="404040"/>
                </a:solidFill>
                <a:latin typeface="Calibri" charset="0"/>
              </a:rPr>
              <a:t>)</a:t>
            </a:r>
          </a:p>
        </p:txBody>
      </p:sp>
      <p:sp>
        <p:nvSpPr>
          <p:cNvPr id="24581" name="Rectangle 6"/>
          <p:cNvSpPr>
            <a:spLocks noGrp="1"/>
          </p:cNvSpPr>
          <p:nvPr>
            <p:ph type="title" idx="4294967295"/>
          </p:nvPr>
        </p:nvSpPr>
        <p:spPr>
          <a:xfrm>
            <a:off x="4038600" y="274639"/>
            <a:ext cx="5105400" cy="1096962"/>
          </a:xfrm>
        </p:spPr>
        <p:txBody>
          <a:bodyPr/>
          <a:lstStyle/>
          <a:p>
            <a:r>
              <a:rPr lang="en-US" sz="4000" b="1" dirty="0">
                <a:solidFill>
                  <a:srgbClr val="595959"/>
                </a:solidFill>
              </a:rPr>
              <a:t>Trinity / </a:t>
            </a:r>
            <a:r>
              <a:rPr lang="en-US" sz="4000" b="1" dirty="0" err="1">
                <a:solidFill>
                  <a:srgbClr val="595959"/>
                </a:solidFill>
              </a:rPr>
              <a:t>GlobeCaster</a:t>
            </a:r>
            <a:endParaRPr lang="en-US" sz="4000" dirty="0"/>
          </a:p>
        </p:txBody>
      </p:sp>
    </p:spTree>
    <p:extLst>
      <p:ext uri="{BB962C8B-B14F-4D97-AF65-F5344CB8AC3E}">
        <p14:creationId xmlns:p14="http://schemas.microsoft.com/office/powerpoint/2010/main" val="84379202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4" descr="Briefing_9"/>
          <p:cNvPicPr>
            <a:picLocks noChangeAspect="1" noChangeArrowheads="1"/>
          </p:cNvPicPr>
          <p:nvPr/>
        </p:nvPicPr>
        <p:blipFill>
          <a:blip r:embed="rId3" cstate="print"/>
          <a:srcRect/>
          <a:stretch>
            <a:fillRect/>
          </a:stretch>
        </p:blipFill>
        <p:spPr bwMode="auto">
          <a:xfrm>
            <a:off x="430832" y="0"/>
            <a:ext cx="8408368" cy="6858000"/>
          </a:xfrm>
          <a:prstGeom prst="rect">
            <a:avLst/>
          </a:prstGeom>
          <a:noFill/>
          <a:ln w="9525">
            <a:noFill/>
            <a:miter lim="800000"/>
            <a:headEnd/>
            <a:tailEnd/>
          </a:ln>
        </p:spPr>
      </p:pic>
      <p:sp>
        <p:nvSpPr>
          <p:cNvPr id="3" name="TextBox 2"/>
          <p:cNvSpPr txBox="1"/>
          <p:nvPr/>
        </p:nvSpPr>
        <p:spPr>
          <a:xfrm>
            <a:off x="304800" y="6019801"/>
            <a:ext cx="8534400" cy="646321"/>
          </a:xfrm>
          <a:prstGeom prst="rect">
            <a:avLst/>
          </a:prstGeom>
          <a:noFill/>
        </p:spPr>
        <p:txBody>
          <a:bodyPr lIns="91430" tIns="45715" rIns="91430" bIns="45715">
            <a:spAutoFit/>
          </a:bodyPr>
          <a:lstStyle/>
          <a:p>
            <a:pPr>
              <a:defRPr/>
            </a:pPr>
            <a:r>
              <a:rPr lang="en-US" altLang="zh-CN" sz="1200" dirty="0">
                <a:solidFill>
                  <a:schemeClr val="tx1">
                    <a:lumMod val="50000"/>
                    <a:lumOff val="50000"/>
                  </a:schemeClr>
                </a:solidFill>
              </a:rPr>
              <a:t>My technologies have been used to create dozens of television series and major motion pictures such as Star Wars: Phantom Menace.  </a:t>
            </a:r>
            <a:r>
              <a:rPr lang="en-US" sz="1200" dirty="0">
                <a:solidFill>
                  <a:schemeClr val="tx1">
                    <a:lumMod val="50000"/>
                    <a:lumOff val="50000"/>
                  </a:schemeClr>
                </a:solidFill>
              </a:rPr>
              <a:t>This is a shot of my Museum which has props from some of the Television and Film projects we have been involved with, as well as demonstrations of technologies that have been created over the years.</a:t>
            </a:r>
          </a:p>
        </p:txBody>
      </p:sp>
    </p:spTree>
    <p:extLst>
      <p:ext uri="{BB962C8B-B14F-4D97-AF65-F5344CB8AC3E}">
        <p14:creationId xmlns:p14="http://schemas.microsoft.com/office/powerpoint/2010/main" val="22496532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Properties</a:t>
            </a:r>
          </a:p>
        </p:txBody>
      </p:sp>
      <p:sp>
        <p:nvSpPr>
          <p:cNvPr id="48" name="Text Placeholder 3"/>
          <p:cNvSpPr>
            <a:spLocks noGrp="1"/>
          </p:cNvSpPr>
          <p:nvPr>
            <p:ph idx="4294967295"/>
          </p:nvPr>
        </p:nvSpPr>
        <p:spPr>
          <a:xfrm>
            <a:off x="341016" y="1547499"/>
            <a:ext cx="3855628" cy="4470400"/>
          </a:xfrm>
          <a:prstGeom prst="rect">
            <a:avLst/>
          </a:prstGeom>
        </p:spPr>
        <p:txBody>
          <a:bodyPr/>
          <a:lstStyle/>
          <a:p>
            <a:pPr marL="174625" indent="-174625">
              <a:spcBef>
                <a:spcPts val="600"/>
              </a:spcBef>
            </a:pPr>
            <a:r>
              <a:rPr lang="en-US" sz="2000" dirty="0"/>
              <a:t>Highly soluble in water and exists as a gas in water</a:t>
            </a:r>
          </a:p>
          <a:p>
            <a:pPr marL="174625" indent="-174625">
              <a:spcBef>
                <a:spcPts val="600"/>
              </a:spcBef>
            </a:pPr>
            <a:r>
              <a:rPr lang="en-US" sz="2000" dirty="0"/>
              <a:t>Reacts by Oxidation / Redox</a:t>
            </a:r>
          </a:p>
          <a:p>
            <a:pPr marL="174625" indent="-174625">
              <a:spcBef>
                <a:spcPts val="600"/>
              </a:spcBef>
            </a:pPr>
            <a:r>
              <a:rPr lang="en-US" sz="2000" dirty="0"/>
              <a:t>Has an odor similar to chlorine</a:t>
            </a:r>
          </a:p>
          <a:p>
            <a:pPr marL="174625" indent="-174625">
              <a:spcBef>
                <a:spcPts val="600"/>
              </a:spcBef>
            </a:pPr>
            <a:r>
              <a:rPr lang="en-US" sz="2000" dirty="0"/>
              <a:t>Effective over wide pH range (2-10)</a:t>
            </a:r>
          </a:p>
          <a:p>
            <a:pPr marL="174625" indent="-174625" eaLnBrk="1" hangingPunct="1">
              <a:spcBef>
                <a:spcPts val="600"/>
              </a:spcBef>
            </a:pPr>
            <a:r>
              <a:rPr lang="en-US" sz="2000" dirty="0"/>
              <a:t>Exhibits a yellow-green color, becoming more red as concentration increases</a:t>
            </a:r>
          </a:p>
          <a:p>
            <a:pPr marL="174625" indent="-174625" eaLnBrk="1" hangingPunct="1">
              <a:spcBef>
                <a:spcPts val="600"/>
              </a:spcBef>
            </a:pPr>
            <a:r>
              <a:rPr lang="en-US" sz="2000" dirty="0"/>
              <a:t>“Recyclable” </a:t>
            </a:r>
          </a:p>
          <a:p>
            <a:pPr marL="174625" indent="-174625" eaLnBrk="1" hangingPunct="1">
              <a:spcBef>
                <a:spcPts val="600"/>
              </a:spcBef>
            </a:pPr>
            <a:r>
              <a:rPr lang="en-US" sz="2000" dirty="0"/>
              <a:t>Selective Oxidation / Rapid Reaction</a:t>
            </a:r>
            <a:endParaRPr lang="en-US" sz="3200" dirty="0"/>
          </a:p>
        </p:txBody>
      </p:sp>
      <p:grpSp>
        <p:nvGrpSpPr>
          <p:cNvPr id="49" name="Group 40"/>
          <p:cNvGrpSpPr>
            <a:grpSpLocks/>
          </p:cNvGrpSpPr>
          <p:nvPr/>
        </p:nvGrpSpPr>
        <p:grpSpPr bwMode="auto">
          <a:xfrm>
            <a:off x="4926013" y="3651845"/>
            <a:ext cx="3786187" cy="630238"/>
            <a:chOff x="3216" y="1903"/>
            <a:chExt cx="2256" cy="354"/>
          </a:xfrm>
        </p:grpSpPr>
        <p:sp>
          <p:nvSpPr>
            <p:cNvPr id="50" name="Rectangle 6"/>
            <p:cNvSpPr>
              <a:spLocks noChangeArrowheads="1"/>
            </p:cNvSpPr>
            <p:nvPr/>
          </p:nvSpPr>
          <p:spPr bwMode="auto">
            <a:xfrm>
              <a:off x="4446" y="2093"/>
              <a:ext cx="1024" cy="116"/>
            </a:xfrm>
            <a:prstGeom prst="rect">
              <a:avLst/>
            </a:prstGeom>
            <a:gradFill rotWithShape="1">
              <a:gsLst>
                <a:gs pos="0">
                  <a:srgbClr val="FF6600"/>
                </a:gs>
                <a:gs pos="100000">
                  <a:srgbClr val="CCFF33"/>
                </a:gs>
              </a:gsLst>
              <a:lin ang="0" scaled="1"/>
            </a:gradFill>
            <a:ln w="3175">
              <a:solidFill>
                <a:srgbClr val="777777"/>
              </a:solidFill>
              <a:miter lim="800000"/>
              <a:headEnd/>
              <a:tailEnd/>
            </a:ln>
          </p:spPr>
          <p:txBody>
            <a:bodyPr wrap="none" anchor="ctr"/>
            <a:lstStyle/>
            <a:p>
              <a:endParaRPr lang="en-US"/>
            </a:p>
          </p:txBody>
        </p:sp>
        <p:sp>
          <p:nvSpPr>
            <p:cNvPr id="51" name="Rectangle 7"/>
            <p:cNvSpPr>
              <a:spLocks noChangeArrowheads="1"/>
            </p:cNvSpPr>
            <p:nvPr/>
          </p:nvSpPr>
          <p:spPr bwMode="auto">
            <a:xfrm>
              <a:off x="3218" y="2092"/>
              <a:ext cx="614" cy="116"/>
            </a:xfrm>
            <a:prstGeom prst="rect">
              <a:avLst/>
            </a:prstGeom>
            <a:solidFill>
              <a:srgbClr val="FF9900"/>
            </a:solidFill>
            <a:ln w="3175">
              <a:solidFill>
                <a:srgbClr val="777777"/>
              </a:solidFill>
              <a:miter lim="800000"/>
              <a:headEnd/>
              <a:tailEnd/>
            </a:ln>
          </p:spPr>
          <p:txBody>
            <a:bodyPr wrap="none" anchor="ctr"/>
            <a:lstStyle/>
            <a:p>
              <a:endParaRPr lang="en-US"/>
            </a:p>
          </p:txBody>
        </p:sp>
        <p:sp>
          <p:nvSpPr>
            <p:cNvPr id="52" name="Rectangle 8"/>
            <p:cNvSpPr>
              <a:spLocks noChangeArrowheads="1"/>
            </p:cNvSpPr>
            <p:nvPr/>
          </p:nvSpPr>
          <p:spPr bwMode="auto">
            <a:xfrm>
              <a:off x="3832" y="2093"/>
              <a:ext cx="614" cy="116"/>
            </a:xfrm>
            <a:prstGeom prst="rect">
              <a:avLst/>
            </a:prstGeom>
            <a:solidFill>
              <a:srgbClr val="800000"/>
            </a:solidFill>
            <a:ln w="3175">
              <a:solidFill>
                <a:srgbClr val="777777"/>
              </a:solidFill>
              <a:miter lim="800000"/>
              <a:headEnd/>
              <a:tailEnd/>
            </a:ln>
          </p:spPr>
          <p:txBody>
            <a:bodyPr wrap="none" anchor="ctr"/>
            <a:lstStyle/>
            <a:p>
              <a:endParaRPr lang="en-US"/>
            </a:p>
          </p:txBody>
        </p:sp>
        <p:sp>
          <p:nvSpPr>
            <p:cNvPr id="53" name="Text Box 9"/>
            <p:cNvSpPr txBox="1">
              <a:spLocks noChangeArrowheads="1"/>
            </p:cNvSpPr>
            <p:nvPr/>
          </p:nvSpPr>
          <p:spPr bwMode="auto">
            <a:xfrm>
              <a:off x="3216" y="2092"/>
              <a:ext cx="576" cy="1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itchFamily="34" charset="0"/>
                  <a:ea typeface="ＭＳ Ｐゴシック"/>
                  <a:cs typeface="ＭＳ Ｐゴシック"/>
                </a:defRPr>
              </a:lvl1pPr>
              <a:lvl2pPr marL="742950" indent="-285750">
                <a:defRPr>
                  <a:solidFill>
                    <a:schemeClr val="tx1"/>
                  </a:solidFill>
                  <a:latin typeface="Arial" pitchFamily="34" charset="0"/>
                  <a:ea typeface="ＭＳ Ｐゴシック"/>
                  <a:cs typeface="ＭＳ Ｐゴシック"/>
                </a:defRPr>
              </a:lvl2pPr>
              <a:lvl3pPr marL="1143000" indent="-228600">
                <a:defRPr>
                  <a:solidFill>
                    <a:schemeClr val="tx1"/>
                  </a:solidFill>
                  <a:latin typeface="Arial" pitchFamily="34" charset="0"/>
                  <a:ea typeface="ＭＳ Ｐゴシック"/>
                  <a:cs typeface="ＭＳ Ｐゴシック"/>
                </a:defRPr>
              </a:lvl3pPr>
              <a:lvl4pPr marL="1600200" indent="-228600">
                <a:defRPr>
                  <a:solidFill>
                    <a:schemeClr val="tx1"/>
                  </a:solidFill>
                  <a:latin typeface="Arial" pitchFamily="34" charset="0"/>
                  <a:ea typeface="ＭＳ Ｐゴシック"/>
                  <a:cs typeface="ＭＳ Ｐゴシック"/>
                </a:defRPr>
              </a:lvl4pPr>
              <a:lvl5pPr marL="2057400" indent="-228600">
                <a:defRPr>
                  <a:solidFill>
                    <a:schemeClr val="tx1"/>
                  </a:solidFill>
                  <a:latin typeface="Arial" pitchFamily="34" charset="0"/>
                  <a:ea typeface="ＭＳ Ｐゴシック"/>
                  <a:cs typeface="ＭＳ Ｐゴシック"/>
                </a:defRPr>
              </a:lvl5pPr>
              <a:lvl6pPr marL="2514600" indent="-228600" defTabSz="457200" fontAlgn="base">
                <a:spcBef>
                  <a:spcPct val="0"/>
                </a:spcBef>
                <a:spcAft>
                  <a:spcPct val="0"/>
                </a:spcAft>
                <a:defRPr>
                  <a:solidFill>
                    <a:schemeClr val="tx1"/>
                  </a:solidFill>
                  <a:latin typeface="Arial" pitchFamily="34" charset="0"/>
                  <a:ea typeface="ＭＳ Ｐゴシック"/>
                  <a:cs typeface="ＭＳ Ｐゴシック"/>
                </a:defRPr>
              </a:lvl6pPr>
              <a:lvl7pPr marL="2971800" indent="-228600" defTabSz="457200" fontAlgn="base">
                <a:spcBef>
                  <a:spcPct val="0"/>
                </a:spcBef>
                <a:spcAft>
                  <a:spcPct val="0"/>
                </a:spcAft>
                <a:defRPr>
                  <a:solidFill>
                    <a:schemeClr val="tx1"/>
                  </a:solidFill>
                  <a:latin typeface="Arial" pitchFamily="34" charset="0"/>
                  <a:ea typeface="ＭＳ Ｐゴシック"/>
                  <a:cs typeface="ＭＳ Ｐゴシック"/>
                </a:defRPr>
              </a:lvl7pPr>
              <a:lvl8pPr marL="3429000" indent="-228600" defTabSz="457200" fontAlgn="base">
                <a:spcBef>
                  <a:spcPct val="0"/>
                </a:spcBef>
                <a:spcAft>
                  <a:spcPct val="0"/>
                </a:spcAft>
                <a:defRPr>
                  <a:solidFill>
                    <a:schemeClr val="tx1"/>
                  </a:solidFill>
                  <a:latin typeface="Arial" pitchFamily="34" charset="0"/>
                  <a:ea typeface="ＭＳ Ｐゴシック"/>
                  <a:cs typeface="ＭＳ Ｐゴシック"/>
                </a:defRPr>
              </a:lvl8pPr>
              <a:lvl9pPr marL="3886200" indent="-228600" defTabSz="457200" fontAlgn="base">
                <a:spcBef>
                  <a:spcPct val="0"/>
                </a:spcBef>
                <a:spcAft>
                  <a:spcPct val="0"/>
                </a:spcAft>
                <a:defRPr>
                  <a:solidFill>
                    <a:schemeClr val="tx1"/>
                  </a:solidFill>
                  <a:latin typeface="Arial" pitchFamily="34" charset="0"/>
                  <a:ea typeface="ＭＳ Ｐゴシック"/>
                  <a:cs typeface="ＭＳ Ｐゴシック"/>
                </a:defRPr>
              </a:lvl9pPr>
            </a:lstStyle>
            <a:p>
              <a:pPr>
                <a:spcBef>
                  <a:spcPct val="50000"/>
                </a:spcBef>
              </a:pPr>
              <a:r>
                <a:rPr lang="en-US" altLang="zh-CN" sz="900" b="1">
                  <a:ea typeface="SimSun"/>
                  <a:cs typeface="SimSun"/>
                </a:rPr>
                <a:t>Solid</a:t>
              </a:r>
            </a:p>
          </p:txBody>
        </p:sp>
        <p:sp>
          <p:nvSpPr>
            <p:cNvPr id="54" name="Text Box 10"/>
            <p:cNvSpPr txBox="1">
              <a:spLocks noChangeArrowheads="1"/>
            </p:cNvSpPr>
            <p:nvPr/>
          </p:nvSpPr>
          <p:spPr bwMode="auto">
            <a:xfrm>
              <a:off x="3840" y="2093"/>
              <a:ext cx="576" cy="1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itchFamily="34" charset="0"/>
                  <a:ea typeface="ＭＳ Ｐゴシック"/>
                  <a:cs typeface="ＭＳ Ｐゴシック"/>
                </a:defRPr>
              </a:lvl1pPr>
              <a:lvl2pPr marL="742950" indent="-285750">
                <a:defRPr>
                  <a:solidFill>
                    <a:schemeClr val="tx1"/>
                  </a:solidFill>
                  <a:latin typeface="Arial" pitchFamily="34" charset="0"/>
                  <a:ea typeface="ＭＳ Ｐゴシック"/>
                  <a:cs typeface="ＭＳ Ｐゴシック"/>
                </a:defRPr>
              </a:lvl2pPr>
              <a:lvl3pPr marL="1143000" indent="-228600">
                <a:defRPr>
                  <a:solidFill>
                    <a:schemeClr val="tx1"/>
                  </a:solidFill>
                  <a:latin typeface="Arial" pitchFamily="34" charset="0"/>
                  <a:ea typeface="ＭＳ Ｐゴシック"/>
                  <a:cs typeface="ＭＳ Ｐゴシック"/>
                </a:defRPr>
              </a:lvl3pPr>
              <a:lvl4pPr marL="1600200" indent="-228600">
                <a:defRPr>
                  <a:solidFill>
                    <a:schemeClr val="tx1"/>
                  </a:solidFill>
                  <a:latin typeface="Arial" pitchFamily="34" charset="0"/>
                  <a:ea typeface="ＭＳ Ｐゴシック"/>
                  <a:cs typeface="ＭＳ Ｐゴシック"/>
                </a:defRPr>
              </a:lvl4pPr>
              <a:lvl5pPr marL="2057400" indent="-228600">
                <a:defRPr>
                  <a:solidFill>
                    <a:schemeClr val="tx1"/>
                  </a:solidFill>
                  <a:latin typeface="Arial" pitchFamily="34" charset="0"/>
                  <a:ea typeface="ＭＳ Ｐゴシック"/>
                  <a:cs typeface="ＭＳ Ｐゴシック"/>
                </a:defRPr>
              </a:lvl5pPr>
              <a:lvl6pPr marL="2514600" indent="-228600" defTabSz="457200" fontAlgn="base">
                <a:spcBef>
                  <a:spcPct val="0"/>
                </a:spcBef>
                <a:spcAft>
                  <a:spcPct val="0"/>
                </a:spcAft>
                <a:defRPr>
                  <a:solidFill>
                    <a:schemeClr val="tx1"/>
                  </a:solidFill>
                  <a:latin typeface="Arial" pitchFamily="34" charset="0"/>
                  <a:ea typeface="ＭＳ Ｐゴシック"/>
                  <a:cs typeface="ＭＳ Ｐゴシック"/>
                </a:defRPr>
              </a:lvl6pPr>
              <a:lvl7pPr marL="2971800" indent="-228600" defTabSz="457200" fontAlgn="base">
                <a:spcBef>
                  <a:spcPct val="0"/>
                </a:spcBef>
                <a:spcAft>
                  <a:spcPct val="0"/>
                </a:spcAft>
                <a:defRPr>
                  <a:solidFill>
                    <a:schemeClr val="tx1"/>
                  </a:solidFill>
                  <a:latin typeface="Arial" pitchFamily="34" charset="0"/>
                  <a:ea typeface="ＭＳ Ｐゴシック"/>
                  <a:cs typeface="ＭＳ Ｐゴシック"/>
                </a:defRPr>
              </a:lvl7pPr>
              <a:lvl8pPr marL="3429000" indent="-228600" defTabSz="457200" fontAlgn="base">
                <a:spcBef>
                  <a:spcPct val="0"/>
                </a:spcBef>
                <a:spcAft>
                  <a:spcPct val="0"/>
                </a:spcAft>
                <a:defRPr>
                  <a:solidFill>
                    <a:schemeClr val="tx1"/>
                  </a:solidFill>
                  <a:latin typeface="Arial" pitchFamily="34" charset="0"/>
                  <a:ea typeface="ＭＳ Ｐゴシック"/>
                  <a:cs typeface="ＭＳ Ｐゴシック"/>
                </a:defRPr>
              </a:lvl8pPr>
              <a:lvl9pPr marL="3886200" indent="-228600" defTabSz="457200" fontAlgn="base">
                <a:spcBef>
                  <a:spcPct val="0"/>
                </a:spcBef>
                <a:spcAft>
                  <a:spcPct val="0"/>
                </a:spcAft>
                <a:defRPr>
                  <a:solidFill>
                    <a:schemeClr val="tx1"/>
                  </a:solidFill>
                  <a:latin typeface="Arial" pitchFamily="34" charset="0"/>
                  <a:ea typeface="ＭＳ Ｐゴシック"/>
                  <a:cs typeface="ＭＳ Ｐゴシック"/>
                </a:defRPr>
              </a:lvl9pPr>
            </a:lstStyle>
            <a:p>
              <a:pPr>
                <a:spcBef>
                  <a:spcPct val="50000"/>
                </a:spcBef>
              </a:pPr>
              <a:r>
                <a:rPr lang="en-US" altLang="zh-CN" sz="900" b="1">
                  <a:solidFill>
                    <a:schemeClr val="bg1"/>
                  </a:solidFill>
                  <a:ea typeface="SimSun"/>
                  <a:cs typeface="SimSun"/>
                </a:rPr>
                <a:t>Liquid</a:t>
              </a:r>
            </a:p>
          </p:txBody>
        </p:sp>
        <p:sp>
          <p:nvSpPr>
            <p:cNvPr id="55" name="Text Box 11"/>
            <p:cNvSpPr txBox="1">
              <a:spLocks noChangeArrowheads="1"/>
            </p:cNvSpPr>
            <p:nvPr/>
          </p:nvSpPr>
          <p:spPr bwMode="auto">
            <a:xfrm>
              <a:off x="4464" y="2091"/>
              <a:ext cx="1008" cy="1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itchFamily="34" charset="0"/>
                  <a:ea typeface="ＭＳ Ｐゴシック"/>
                  <a:cs typeface="ＭＳ Ｐゴシック"/>
                </a:defRPr>
              </a:lvl1pPr>
              <a:lvl2pPr marL="742950" indent="-285750">
                <a:defRPr>
                  <a:solidFill>
                    <a:schemeClr val="tx1"/>
                  </a:solidFill>
                  <a:latin typeface="Arial" pitchFamily="34" charset="0"/>
                  <a:ea typeface="ＭＳ Ｐゴシック"/>
                  <a:cs typeface="ＭＳ Ｐゴシック"/>
                </a:defRPr>
              </a:lvl2pPr>
              <a:lvl3pPr marL="1143000" indent="-228600">
                <a:defRPr>
                  <a:solidFill>
                    <a:schemeClr val="tx1"/>
                  </a:solidFill>
                  <a:latin typeface="Arial" pitchFamily="34" charset="0"/>
                  <a:ea typeface="ＭＳ Ｐゴシック"/>
                  <a:cs typeface="ＭＳ Ｐゴシック"/>
                </a:defRPr>
              </a:lvl3pPr>
              <a:lvl4pPr marL="1600200" indent="-228600">
                <a:defRPr>
                  <a:solidFill>
                    <a:schemeClr val="tx1"/>
                  </a:solidFill>
                  <a:latin typeface="Arial" pitchFamily="34" charset="0"/>
                  <a:ea typeface="ＭＳ Ｐゴシック"/>
                  <a:cs typeface="ＭＳ Ｐゴシック"/>
                </a:defRPr>
              </a:lvl4pPr>
              <a:lvl5pPr marL="2057400" indent="-228600">
                <a:defRPr>
                  <a:solidFill>
                    <a:schemeClr val="tx1"/>
                  </a:solidFill>
                  <a:latin typeface="Arial" pitchFamily="34" charset="0"/>
                  <a:ea typeface="ＭＳ Ｐゴシック"/>
                  <a:cs typeface="ＭＳ Ｐゴシック"/>
                </a:defRPr>
              </a:lvl5pPr>
              <a:lvl6pPr marL="2514600" indent="-228600" defTabSz="457200" fontAlgn="base">
                <a:spcBef>
                  <a:spcPct val="0"/>
                </a:spcBef>
                <a:spcAft>
                  <a:spcPct val="0"/>
                </a:spcAft>
                <a:defRPr>
                  <a:solidFill>
                    <a:schemeClr val="tx1"/>
                  </a:solidFill>
                  <a:latin typeface="Arial" pitchFamily="34" charset="0"/>
                  <a:ea typeface="ＭＳ Ｐゴシック"/>
                  <a:cs typeface="ＭＳ Ｐゴシック"/>
                </a:defRPr>
              </a:lvl6pPr>
              <a:lvl7pPr marL="2971800" indent="-228600" defTabSz="457200" fontAlgn="base">
                <a:spcBef>
                  <a:spcPct val="0"/>
                </a:spcBef>
                <a:spcAft>
                  <a:spcPct val="0"/>
                </a:spcAft>
                <a:defRPr>
                  <a:solidFill>
                    <a:schemeClr val="tx1"/>
                  </a:solidFill>
                  <a:latin typeface="Arial" pitchFamily="34" charset="0"/>
                  <a:ea typeface="ＭＳ Ｐゴシック"/>
                  <a:cs typeface="ＭＳ Ｐゴシック"/>
                </a:defRPr>
              </a:lvl7pPr>
              <a:lvl8pPr marL="3429000" indent="-228600" defTabSz="457200" fontAlgn="base">
                <a:spcBef>
                  <a:spcPct val="0"/>
                </a:spcBef>
                <a:spcAft>
                  <a:spcPct val="0"/>
                </a:spcAft>
                <a:defRPr>
                  <a:solidFill>
                    <a:schemeClr val="tx1"/>
                  </a:solidFill>
                  <a:latin typeface="Arial" pitchFamily="34" charset="0"/>
                  <a:ea typeface="ＭＳ Ｐゴシック"/>
                  <a:cs typeface="ＭＳ Ｐゴシック"/>
                </a:defRPr>
              </a:lvl8pPr>
              <a:lvl9pPr marL="3886200" indent="-228600" defTabSz="457200" fontAlgn="base">
                <a:spcBef>
                  <a:spcPct val="0"/>
                </a:spcBef>
                <a:spcAft>
                  <a:spcPct val="0"/>
                </a:spcAft>
                <a:defRPr>
                  <a:solidFill>
                    <a:schemeClr val="tx1"/>
                  </a:solidFill>
                  <a:latin typeface="Arial" pitchFamily="34" charset="0"/>
                  <a:ea typeface="ＭＳ Ｐゴシック"/>
                  <a:cs typeface="ＭＳ Ｐゴシック"/>
                </a:defRPr>
              </a:lvl9pPr>
            </a:lstStyle>
            <a:p>
              <a:pPr>
                <a:spcBef>
                  <a:spcPct val="50000"/>
                </a:spcBef>
              </a:pPr>
              <a:r>
                <a:rPr lang="en-US" altLang="zh-CN" sz="900" b="1">
                  <a:ea typeface="SimSun"/>
                  <a:cs typeface="SimSun"/>
                </a:rPr>
                <a:t>Gaseous</a:t>
              </a:r>
            </a:p>
          </p:txBody>
        </p:sp>
        <p:sp>
          <p:nvSpPr>
            <p:cNvPr id="56" name="Text Box 12"/>
            <p:cNvSpPr txBox="1">
              <a:spLocks noChangeArrowheads="1"/>
            </p:cNvSpPr>
            <p:nvPr/>
          </p:nvSpPr>
          <p:spPr bwMode="auto">
            <a:xfrm>
              <a:off x="3580" y="1903"/>
              <a:ext cx="507" cy="1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ＭＳ Ｐゴシック"/>
                  <a:cs typeface="ＭＳ Ｐゴシック"/>
                </a:defRPr>
              </a:lvl1pPr>
              <a:lvl2pPr marL="742950" indent="-285750">
                <a:defRPr>
                  <a:solidFill>
                    <a:schemeClr val="tx1"/>
                  </a:solidFill>
                  <a:latin typeface="Arial" pitchFamily="34" charset="0"/>
                  <a:ea typeface="ＭＳ Ｐゴシック"/>
                  <a:cs typeface="ＭＳ Ｐゴシック"/>
                </a:defRPr>
              </a:lvl2pPr>
              <a:lvl3pPr marL="1143000" indent="-228600">
                <a:defRPr>
                  <a:solidFill>
                    <a:schemeClr val="tx1"/>
                  </a:solidFill>
                  <a:latin typeface="Arial" pitchFamily="34" charset="0"/>
                  <a:ea typeface="ＭＳ Ｐゴシック"/>
                  <a:cs typeface="ＭＳ Ｐゴシック"/>
                </a:defRPr>
              </a:lvl3pPr>
              <a:lvl4pPr marL="1600200" indent="-228600">
                <a:defRPr>
                  <a:solidFill>
                    <a:schemeClr val="tx1"/>
                  </a:solidFill>
                  <a:latin typeface="Arial" pitchFamily="34" charset="0"/>
                  <a:ea typeface="ＭＳ Ｐゴシック"/>
                  <a:cs typeface="ＭＳ Ｐゴシック"/>
                </a:defRPr>
              </a:lvl4pPr>
              <a:lvl5pPr marL="2057400" indent="-228600">
                <a:defRPr>
                  <a:solidFill>
                    <a:schemeClr val="tx1"/>
                  </a:solidFill>
                  <a:latin typeface="Arial" pitchFamily="34" charset="0"/>
                  <a:ea typeface="ＭＳ Ｐゴシック"/>
                  <a:cs typeface="ＭＳ Ｐゴシック"/>
                </a:defRPr>
              </a:lvl5pPr>
              <a:lvl6pPr marL="2514600" indent="-228600" defTabSz="457200" fontAlgn="base">
                <a:spcBef>
                  <a:spcPct val="0"/>
                </a:spcBef>
                <a:spcAft>
                  <a:spcPct val="0"/>
                </a:spcAft>
                <a:defRPr>
                  <a:solidFill>
                    <a:schemeClr val="tx1"/>
                  </a:solidFill>
                  <a:latin typeface="Arial" pitchFamily="34" charset="0"/>
                  <a:ea typeface="ＭＳ Ｐゴシック"/>
                  <a:cs typeface="ＭＳ Ｐゴシック"/>
                </a:defRPr>
              </a:lvl6pPr>
              <a:lvl7pPr marL="2971800" indent="-228600" defTabSz="457200" fontAlgn="base">
                <a:spcBef>
                  <a:spcPct val="0"/>
                </a:spcBef>
                <a:spcAft>
                  <a:spcPct val="0"/>
                </a:spcAft>
                <a:defRPr>
                  <a:solidFill>
                    <a:schemeClr val="tx1"/>
                  </a:solidFill>
                  <a:latin typeface="Arial" pitchFamily="34" charset="0"/>
                  <a:ea typeface="ＭＳ Ｐゴシック"/>
                  <a:cs typeface="ＭＳ Ｐゴシック"/>
                </a:defRPr>
              </a:lvl7pPr>
              <a:lvl8pPr marL="3429000" indent="-228600" defTabSz="457200" fontAlgn="base">
                <a:spcBef>
                  <a:spcPct val="0"/>
                </a:spcBef>
                <a:spcAft>
                  <a:spcPct val="0"/>
                </a:spcAft>
                <a:defRPr>
                  <a:solidFill>
                    <a:schemeClr val="tx1"/>
                  </a:solidFill>
                  <a:latin typeface="Arial" pitchFamily="34" charset="0"/>
                  <a:ea typeface="ＭＳ Ｐゴシック"/>
                  <a:cs typeface="ＭＳ Ｐゴシック"/>
                </a:defRPr>
              </a:lvl8pPr>
              <a:lvl9pPr marL="3886200" indent="-228600" defTabSz="457200" fontAlgn="base">
                <a:spcBef>
                  <a:spcPct val="0"/>
                </a:spcBef>
                <a:spcAft>
                  <a:spcPct val="0"/>
                </a:spcAft>
                <a:defRPr>
                  <a:solidFill>
                    <a:schemeClr val="tx1"/>
                  </a:solidFill>
                  <a:latin typeface="Arial" pitchFamily="34" charset="0"/>
                  <a:ea typeface="ＭＳ Ｐゴシック"/>
                  <a:cs typeface="ＭＳ Ｐゴシック"/>
                </a:defRPr>
              </a:lvl9pPr>
            </a:lstStyle>
            <a:p>
              <a:pPr algn="ctr">
                <a:spcBef>
                  <a:spcPct val="50000"/>
                </a:spcBef>
              </a:pPr>
              <a:r>
                <a:rPr lang="en-US" altLang="zh-CN" sz="1100" b="1">
                  <a:solidFill>
                    <a:srgbClr val="333333"/>
                  </a:solidFill>
                  <a:latin typeface="Arial Narrow" pitchFamily="34" charset="0"/>
                  <a:ea typeface="SimSun"/>
                  <a:cs typeface="SimSun"/>
                </a:rPr>
                <a:t>-59</a:t>
              </a:r>
              <a:r>
                <a:rPr lang="en-US" altLang="zh-CN" sz="1100" b="1">
                  <a:solidFill>
                    <a:srgbClr val="333333"/>
                  </a:solidFill>
                  <a:latin typeface="Arial Narrow" pitchFamily="34" charset="0"/>
                </a:rPr>
                <a:t>℃ </a:t>
              </a:r>
              <a:r>
                <a:rPr lang="en-US" altLang="zh-CN" sz="1100" b="1">
                  <a:solidFill>
                    <a:srgbClr val="333333"/>
                  </a:solidFill>
                  <a:latin typeface="Arial Narrow" pitchFamily="34" charset="0"/>
                  <a:ea typeface="SimSun"/>
                  <a:cs typeface="SimSun"/>
                </a:rPr>
                <a:t>(-74</a:t>
              </a:r>
              <a:r>
                <a:rPr lang="en-US" altLang="zh-CN" sz="1100" b="1">
                  <a:solidFill>
                    <a:srgbClr val="333333"/>
                  </a:solidFill>
                  <a:latin typeface="Arial Narrow" pitchFamily="34" charset="0"/>
                </a:rPr>
                <a:t>℉</a:t>
              </a:r>
              <a:r>
                <a:rPr lang="en-US" altLang="zh-CN" sz="1100" b="1">
                  <a:solidFill>
                    <a:srgbClr val="333333"/>
                  </a:solidFill>
                  <a:latin typeface="Arial Narrow" pitchFamily="34" charset="0"/>
                  <a:ea typeface="SimSun"/>
                  <a:cs typeface="SimSun"/>
                </a:rPr>
                <a:t>)</a:t>
              </a:r>
            </a:p>
          </p:txBody>
        </p:sp>
        <p:sp>
          <p:nvSpPr>
            <p:cNvPr id="57" name="Text Box 13"/>
            <p:cNvSpPr txBox="1">
              <a:spLocks noChangeArrowheads="1"/>
            </p:cNvSpPr>
            <p:nvPr/>
          </p:nvSpPr>
          <p:spPr bwMode="auto">
            <a:xfrm>
              <a:off x="4176" y="1903"/>
              <a:ext cx="528" cy="1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ＭＳ Ｐゴシック"/>
                  <a:cs typeface="ＭＳ Ｐゴシック"/>
                </a:defRPr>
              </a:lvl1pPr>
              <a:lvl2pPr marL="742950" indent="-285750">
                <a:defRPr>
                  <a:solidFill>
                    <a:schemeClr val="tx1"/>
                  </a:solidFill>
                  <a:latin typeface="Arial" pitchFamily="34" charset="0"/>
                  <a:ea typeface="ＭＳ Ｐゴシック"/>
                  <a:cs typeface="ＭＳ Ｐゴシック"/>
                </a:defRPr>
              </a:lvl2pPr>
              <a:lvl3pPr marL="1143000" indent="-228600">
                <a:defRPr>
                  <a:solidFill>
                    <a:schemeClr val="tx1"/>
                  </a:solidFill>
                  <a:latin typeface="Arial" pitchFamily="34" charset="0"/>
                  <a:ea typeface="ＭＳ Ｐゴシック"/>
                  <a:cs typeface="ＭＳ Ｐゴシック"/>
                </a:defRPr>
              </a:lvl3pPr>
              <a:lvl4pPr marL="1600200" indent="-228600">
                <a:defRPr>
                  <a:solidFill>
                    <a:schemeClr val="tx1"/>
                  </a:solidFill>
                  <a:latin typeface="Arial" pitchFamily="34" charset="0"/>
                  <a:ea typeface="ＭＳ Ｐゴシック"/>
                  <a:cs typeface="ＭＳ Ｐゴシック"/>
                </a:defRPr>
              </a:lvl4pPr>
              <a:lvl5pPr marL="2057400" indent="-228600">
                <a:defRPr>
                  <a:solidFill>
                    <a:schemeClr val="tx1"/>
                  </a:solidFill>
                  <a:latin typeface="Arial" pitchFamily="34" charset="0"/>
                  <a:ea typeface="ＭＳ Ｐゴシック"/>
                  <a:cs typeface="ＭＳ Ｐゴシック"/>
                </a:defRPr>
              </a:lvl5pPr>
              <a:lvl6pPr marL="2514600" indent="-228600" defTabSz="457200" fontAlgn="base">
                <a:spcBef>
                  <a:spcPct val="0"/>
                </a:spcBef>
                <a:spcAft>
                  <a:spcPct val="0"/>
                </a:spcAft>
                <a:defRPr>
                  <a:solidFill>
                    <a:schemeClr val="tx1"/>
                  </a:solidFill>
                  <a:latin typeface="Arial" pitchFamily="34" charset="0"/>
                  <a:ea typeface="ＭＳ Ｐゴシック"/>
                  <a:cs typeface="ＭＳ Ｐゴシック"/>
                </a:defRPr>
              </a:lvl6pPr>
              <a:lvl7pPr marL="2971800" indent="-228600" defTabSz="457200" fontAlgn="base">
                <a:spcBef>
                  <a:spcPct val="0"/>
                </a:spcBef>
                <a:spcAft>
                  <a:spcPct val="0"/>
                </a:spcAft>
                <a:defRPr>
                  <a:solidFill>
                    <a:schemeClr val="tx1"/>
                  </a:solidFill>
                  <a:latin typeface="Arial" pitchFamily="34" charset="0"/>
                  <a:ea typeface="ＭＳ Ｐゴシック"/>
                  <a:cs typeface="ＭＳ Ｐゴシック"/>
                </a:defRPr>
              </a:lvl7pPr>
              <a:lvl8pPr marL="3429000" indent="-228600" defTabSz="457200" fontAlgn="base">
                <a:spcBef>
                  <a:spcPct val="0"/>
                </a:spcBef>
                <a:spcAft>
                  <a:spcPct val="0"/>
                </a:spcAft>
                <a:defRPr>
                  <a:solidFill>
                    <a:schemeClr val="tx1"/>
                  </a:solidFill>
                  <a:latin typeface="Arial" pitchFamily="34" charset="0"/>
                  <a:ea typeface="ＭＳ Ｐゴシック"/>
                  <a:cs typeface="ＭＳ Ｐゴシック"/>
                </a:defRPr>
              </a:lvl8pPr>
              <a:lvl9pPr marL="3886200" indent="-228600" defTabSz="457200" fontAlgn="base">
                <a:spcBef>
                  <a:spcPct val="0"/>
                </a:spcBef>
                <a:spcAft>
                  <a:spcPct val="0"/>
                </a:spcAft>
                <a:defRPr>
                  <a:solidFill>
                    <a:schemeClr val="tx1"/>
                  </a:solidFill>
                  <a:latin typeface="Arial" pitchFamily="34" charset="0"/>
                  <a:ea typeface="ＭＳ Ｐゴシック"/>
                  <a:cs typeface="ＭＳ Ｐゴシック"/>
                </a:defRPr>
              </a:lvl9pPr>
            </a:lstStyle>
            <a:p>
              <a:pPr>
                <a:spcBef>
                  <a:spcPct val="50000"/>
                </a:spcBef>
              </a:pPr>
              <a:r>
                <a:rPr lang="en-US" altLang="zh-CN" sz="1200" b="1">
                  <a:solidFill>
                    <a:srgbClr val="333333"/>
                  </a:solidFill>
                  <a:latin typeface="Arial Narrow" pitchFamily="34" charset="0"/>
                  <a:ea typeface="SimSun"/>
                  <a:cs typeface="SimSun"/>
                </a:rPr>
                <a:t>11℃ (52℉)</a:t>
              </a:r>
            </a:p>
          </p:txBody>
        </p:sp>
        <p:sp>
          <p:nvSpPr>
            <p:cNvPr id="58" name="AutoShape 33"/>
            <p:cNvSpPr>
              <a:spLocks noChangeArrowheads="1"/>
            </p:cNvSpPr>
            <p:nvPr/>
          </p:nvSpPr>
          <p:spPr bwMode="auto">
            <a:xfrm rot="10800000">
              <a:off x="3808" y="2045"/>
              <a:ext cx="48" cy="48"/>
            </a:xfrm>
            <a:prstGeom prst="triangle">
              <a:avLst>
                <a:gd name="adj" fmla="val 50000"/>
              </a:avLst>
            </a:prstGeom>
            <a:noFill/>
            <a:ln w="0" algn="ctr">
              <a:solidFill>
                <a:srgbClr val="777777"/>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59" name="AutoShape 34"/>
            <p:cNvSpPr>
              <a:spLocks noChangeArrowheads="1"/>
            </p:cNvSpPr>
            <p:nvPr/>
          </p:nvSpPr>
          <p:spPr bwMode="auto">
            <a:xfrm>
              <a:off x="3808" y="2209"/>
              <a:ext cx="48" cy="48"/>
            </a:xfrm>
            <a:prstGeom prst="triangle">
              <a:avLst>
                <a:gd name="adj" fmla="val 50000"/>
              </a:avLst>
            </a:prstGeom>
            <a:noFill/>
            <a:ln w="0" algn="ctr">
              <a:solidFill>
                <a:srgbClr val="777777"/>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60" name="AutoShape 35"/>
            <p:cNvSpPr>
              <a:spLocks noChangeArrowheads="1"/>
            </p:cNvSpPr>
            <p:nvPr/>
          </p:nvSpPr>
          <p:spPr bwMode="auto">
            <a:xfrm rot="10800000">
              <a:off x="4422" y="2043"/>
              <a:ext cx="48" cy="48"/>
            </a:xfrm>
            <a:prstGeom prst="triangle">
              <a:avLst>
                <a:gd name="adj" fmla="val 50000"/>
              </a:avLst>
            </a:prstGeom>
            <a:noFill/>
            <a:ln w="0" algn="ctr">
              <a:solidFill>
                <a:srgbClr val="777777"/>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61" name="AutoShape 36"/>
            <p:cNvSpPr>
              <a:spLocks noChangeArrowheads="1"/>
            </p:cNvSpPr>
            <p:nvPr/>
          </p:nvSpPr>
          <p:spPr bwMode="auto">
            <a:xfrm>
              <a:off x="4422" y="2207"/>
              <a:ext cx="48" cy="48"/>
            </a:xfrm>
            <a:prstGeom prst="triangle">
              <a:avLst>
                <a:gd name="adj" fmla="val 50000"/>
              </a:avLst>
            </a:prstGeom>
            <a:noFill/>
            <a:ln w="0" algn="ctr">
              <a:solidFill>
                <a:srgbClr val="777777"/>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grpSp>
        <p:nvGrpSpPr>
          <p:cNvPr id="62" name="Group 22"/>
          <p:cNvGrpSpPr>
            <a:grpSpLocks/>
          </p:cNvGrpSpPr>
          <p:nvPr/>
        </p:nvGrpSpPr>
        <p:grpSpPr bwMode="auto">
          <a:xfrm>
            <a:off x="4878388" y="1715095"/>
            <a:ext cx="1252537" cy="1020763"/>
            <a:chOff x="768" y="2832"/>
            <a:chExt cx="1377" cy="1060"/>
          </a:xfrm>
        </p:grpSpPr>
        <p:pic>
          <p:nvPicPr>
            <p:cNvPr id="63" name="Picture 23" descr="Chlorine-dioxide-elp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8" y="2832"/>
              <a:ext cx="1377" cy="10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4" name="Picture 24" descr="Chlorine-dioxid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0" y="3167"/>
              <a:ext cx="903" cy="4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65" name="Group 32"/>
          <p:cNvGrpSpPr>
            <a:grpSpLocks/>
          </p:cNvGrpSpPr>
          <p:nvPr/>
        </p:nvGrpSpPr>
        <p:grpSpPr bwMode="auto">
          <a:xfrm>
            <a:off x="6052250" y="1794468"/>
            <a:ext cx="2712244" cy="1027114"/>
            <a:chOff x="5988348" y="1873249"/>
            <a:chExt cx="2150896" cy="869426"/>
          </a:xfrm>
        </p:grpSpPr>
        <p:sp>
          <p:nvSpPr>
            <p:cNvPr id="66" name="Rectangle 48"/>
            <p:cNvSpPr>
              <a:spLocks noChangeArrowheads="1"/>
            </p:cNvSpPr>
            <p:nvPr/>
          </p:nvSpPr>
          <p:spPr bwMode="auto">
            <a:xfrm>
              <a:off x="5988348" y="1873249"/>
              <a:ext cx="2150896" cy="234473"/>
            </a:xfrm>
            <a:prstGeom prst="rect">
              <a:avLst/>
            </a:prstGeom>
            <a:noFill/>
            <a:ln>
              <a:noFill/>
            </a:ln>
            <a:effectLst>
              <a:prstShdw prst="shdw17" dist="17961" dir="2700000">
                <a:schemeClr val="bg2"/>
              </a:prst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a:spcBef>
                  <a:spcPct val="25000"/>
                </a:spcBef>
                <a:spcAft>
                  <a:spcPct val="20000"/>
                </a:spcAft>
                <a:buFont typeface="Wingdings" pitchFamily="2" charset="2"/>
                <a:buNone/>
              </a:pPr>
              <a:r>
                <a:rPr lang="en-US" altLang="zh-CN" sz="1200" b="1" dirty="0">
                  <a:solidFill>
                    <a:srgbClr val="FF0000"/>
                  </a:solidFill>
                  <a:ea typeface="SimSun"/>
                  <a:cs typeface="SimSun"/>
                </a:rPr>
                <a:t>Density: 2.4 times heavier than air</a:t>
              </a:r>
            </a:p>
          </p:txBody>
        </p:sp>
        <p:grpSp>
          <p:nvGrpSpPr>
            <p:cNvPr id="67" name="Group 30"/>
            <p:cNvGrpSpPr>
              <a:grpSpLocks/>
            </p:cNvGrpSpPr>
            <p:nvPr/>
          </p:nvGrpSpPr>
          <p:grpSpPr bwMode="auto">
            <a:xfrm>
              <a:off x="6359185" y="2163058"/>
              <a:ext cx="1546592" cy="579617"/>
              <a:chOff x="6532497" y="2163058"/>
              <a:chExt cx="1546592" cy="579617"/>
            </a:xfrm>
          </p:grpSpPr>
          <p:sp>
            <p:nvSpPr>
              <p:cNvPr id="68" name="Line 53"/>
              <p:cNvSpPr>
                <a:spLocks noChangeShapeType="1"/>
              </p:cNvSpPr>
              <p:nvPr/>
            </p:nvSpPr>
            <p:spPr bwMode="auto">
              <a:xfrm>
                <a:off x="6778546" y="2670223"/>
                <a:ext cx="1054495" cy="0"/>
              </a:xfrm>
              <a:prstGeom prst="line">
                <a:avLst/>
              </a:prstGeom>
              <a:noFill/>
              <a:ln w="6350">
                <a:solidFill>
                  <a:srgbClr val="5F5F5F"/>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9" name="AutoShape 54"/>
              <p:cNvSpPr>
                <a:spLocks noChangeArrowheads="1"/>
              </p:cNvSpPr>
              <p:nvPr/>
            </p:nvSpPr>
            <p:spPr bwMode="auto">
              <a:xfrm>
                <a:off x="7235494" y="2670223"/>
                <a:ext cx="140599" cy="72452"/>
              </a:xfrm>
              <a:prstGeom prst="triangle">
                <a:avLst>
                  <a:gd name="adj" fmla="val 50000"/>
                </a:avLst>
              </a:prstGeom>
              <a:noFill/>
              <a:ln w="6350" algn="ctr">
                <a:solidFill>
                  <a:srgbClr val="5F5F5F"/>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70" name="AutoShape 55"/>
              <p:cNvSpPr>
                <a:spLocks noChangeArrowheads="1"/>
              </p:cNvSpPr>
              <p:nvPr/>
            </p:nvSpPr>
            <p:spPr bwMode="auto">
              <a:xfrm rot="10800000">
                <a:off x="6673097" y="2597771"/>
                <a:ext cx="210899" cy="72452"/>
              </a:xfrm>
              <a:prstGeom prst="triangle">
                <a:avLst>
                  <a:gd name="adj" fmla="val 50000"/>
                </a:avLst>
              </a:prstGeom>
              <a:noFill/>
              <a:ln w="6350" algn="ctr">
                <a:solidFill>
                  <a:srgbClr val="5F5F5F"/>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71" name="AutoShape 56"/>
              <p:cNvSpPr>
                <a:spLocks noChangeArrowheads="1"/>
              </p:cNvSpPr>
              <p:nvPr/>
            </p:nvSpPr>
            <p:spPr bwMode="auto">
              <a:xfrm rot="10800000">
                <a:off x="7727591" y="2597771"/>
                <a:ext cx="210899" cy="72452"/>
              </a:xfrm>
              <a:prstGeom prst="triangle">
                <a:avLst>
                  <a:gd name="adj" fmla="val 50000"/>
                </a:avLst>
              </a:prstGeom>
              <a:noFill/>
              <a:ln w="6350" algn="ctr">
                <a:solidFill>
                  <a:srgbClr val="5F5F5F"/>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pic>
            <p:nvPicPr>
              <p:cNvPr id="72" name="Picture 62" descr="BUH-lud!%20(Trash%20Empt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32497" y="2163058"/>
                <a:ext cx="492097" cy="5071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3" name="Picture 63" descr="BUH-lud!%20(Trash%20Replacmen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86992" y="2163058"/>
                <a:ext cx="492097" cy="5071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sp>
        <p:nvSpPr>
          <p:cNvPr id="74" name="Rectangle 82"/>
          <p:cNvSpPr>
            <a:spLocks noChangeArrowheads="1"/>
          </p:cNvSpPr>
          <p:nvPr/>
        </p:nvSpPr>
        <p:spPr bwMode="auto">
          <a:xfrm>
            <a:off x="4778193" y="2844649"/>
            <a:ext cx="3944937" cy="840369"/>
          </a:xfrm>
          <a:prstGeom prst="rect">
            <a:avLst/>
          </a:prstGeom>
          <a:noFill/>
          <a:ln>
            <a:noFill/>
          </a:ln>
          <a:effectLst>
            <a:prstShdw prst="shdw17" dist="17961" dir="2700000">
              <a:schemeClr val="bg2"/>
            </a:prstShdw>
          </a:effectLst>
        </p:spPr>
        <p:txBody>
          <a:bodyPr lIns="100713" tIns="50361" rIns="100713" bIns="50361">
            <a:spAutoFit/>
          </a:bodyPr>
          <a:lstStyle/>
          <a:p>
            <a:pPr marL="171450" indent="-171450">
              <a:buFont typeface="Arial" pitchFamily="34" charset="0"/>
              <a:buChar char="•"/>
              <a:defRPr/>
            </a:pPr>
            <a:r>
              <a:rPr lang="en-US" altLang="zh-CN" sz="1200" b="1" dirty="0">
                <a:solidFill>
                  <a:schemeClr val="tx1">
                    <a:lumMod val="75000"/>
                    <a:lumOff val="25000"/>
                  </a:schemeClr>
                </a:solidFill>
                <a:ea typeface="SimSun" pitchFamily="2" charset="-122"/>
              </a:rPr>
              <a:t>Chemical Formula: ClO</a:t>
            </a:r>
            <a:r>
              <a:rPr lang="en-US" altLang="zh-CN" sz="1200" b="1" baseline="-25000" dirty="0">
                <a:solidFill>
                  <a:schemeClr val="tx1">
                    <a:lumMod val="75000"/>
                    <a:lumOff val="25000"/>
                  </a:schemeClr>
                </a:solidFill>
                <a:ea typeface="SimSun" pitchFamily="2" charset="-122"/>
              </a:rPr>
              <a:t>2</a:t>
            </a:r>
          </a:p>
          <a:p>
            <a:pPr marL="171450" indent="-171450">
              <a:buFont typeface="Arial" pitchFamily="34" charset="0"/>
              <a:buChar char="•"/>
              <a:defRPr/>
            </a:pPr>
            <a:r>
              <a:rPr lang="en-US" altLang="zh-CN" sz="1200" b="1" dirty="0">
                <a:solidFill>
                  <a:schemeClr val="tx1">
                    <a:lumMod val="75000"/>
                    <a:lumOff val="25000"/>
                  </a:schemeClr>
                </a:solidFill>
                <a:ea typeface="SimSun" pitchFamily="2" charset="-122"/>
              </a:rPr>
              <a:t>Molar mass: 67.453g/mol</a:t>
            </a:r>
          </a:p>
          <a:p>
            <a:pPr marL="171450" indent="-171450">
              <a:buFont typeface="Arial" pitchFamily="34" charset="0"/>
              <a:buChar char="•"/>
              <a:defRPr/>
            </a:pPr>
            <a:r>
              <a:rPr lang="en-US" altLang="zh-CN" sz="1200" b="1" dirty="0">
                <a:solidFill>
                  <a:schemeClr val="tx1">
                    <a:lumMod val="75000"/>
                    <a:lumOff val="25000"/>
                  </a:schemeClr>
                </a:solidFill>
                <a:ea typeface="SimSun" pitchFamily="2" charset="-122"/>
              </a:rPr>
              <a:t>Molar absorptivity (360nm): 1250(M-cm)</a:t>
            </a:r>
            <a:r>
              <a:rPr lang="en-US" altLang="zh-CN" sz="1200" b="1" baseline="30000" dirty="0">
                <a:solidFill>
                  <a:schemeClr val="tx1">
                    <a:lumMod val="75000"/>
                    <a:lumOff val="25000"/>
                  </a:schemeClr>
                </a:solidFill>
                <a:ea typeface="SimSun" pitchFamily="2" charset="-122"/>
              </a:rPr>
              <a:t>-1</a:t>
            </a:r>
          </a:p>
          <a:p>
            <a:pPr marL="171450" indent="-171450">
              <a:buFont typeface="Arial" pitchFamily="34" charset="0"/>
              <a:buChar char="•"/>
              <a:defRPr/>
            </a:pPr>
            <a:r>
              <a:rPr lang="en-US" altLang="zh-CN" sz="1200" b="1" dirty="0">
                <a:solidFill>
                  <a:schemeClr val="tx1">
                    <a:lumMod val="75000"/>
                    <a:lumOff val="25000"/>
                  </a:schemeClr>
                </a:solidFill>
                <a:ea typeface="SimSun" pitchFamily="2" charset="-122"/>
              </a:rPr>
              <a:t>Specific Gravity of liquid at 0℃: 1.64</a:t>
            </a:r>
          </a:p>
        </p:txBody>
      </p:sp>
      <p:sp>
        <p:nvSpPr>
          <p:cNvPr id="75" name="Rectangle 74"/>
          <p:cNvSpPr/>
          <p:nvPr/>
        </p:nvSpPr>
        <p:spPr>
          <a:xfrm>
            <a:off x="4506913" y="1553170"/>
            <a:ext cx="4246562" cy="2836863"/>
          </a:xfrm>
          <a:prstGeom prst="rect">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atin typeface="Arial" pitchFamily="34" charset="0"/>
              <a:cs typeface="Arial" pitchFamily="34" charset="0"/>
            </a:endParaRPr>
          </a:p>
        </p:txBody>
      </p:sp>
      <p:pic>
        <p:nvPicPr>
          <p:cNvPr id="76" name="Picture 2" descr="Chlorine-dioxide solution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56175" y="4942483"/>
            <a:ext cx="777875" cy="1095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7" name="Rectangle 18"/>
          <p:cNvSpPr>
            <a:spLocks noChangeArrowheads="1"/>
          </p:cNvSpPr>
          <p:nvPr/>
        </p:nvSpPr>
        <p:spPr bwMode="auto">
          <a:xfrm>
            <a:off x="5519738" y="5617170"/>
            <a:ext cx="123825" cy="127000"/>
          </a:xfrm>
          <a:prstGeom prst="rect">
            <a:avLst/>
          </a:prstGeom>
          <a:noFill/>
          <a:ln w="9525" cap="rnd" algn="ctr">
            <a:solidFill>
              <a:schemeClr val="tx1"/>
            </a:solidFill>
            <a:prstDash val="sysDot"/>
            <a:miter lim="800000"/>
            <a:headEnd/>
            <a:tailEnd/>
          </a:ln>
          <a:extLst>
            <a:ext uri="{909E8E84-426E-40dd-AFC4-6F175D3DCCD1}">
              <a14:hiddenFill xmlns="" xmlns:a14="http://schemas.microsoft.com/office/drawing/2010/main">
                <a:solidFill>
                  <a:srgbClr val="FFFFFF"/>
                </a:solidFill>
              </a14:hiddenFill>
            </a:ext>
          </a:extLst>
        </p:spPr>
        <p:txBody>
          <a:bodyPr wrap="none" lIns="100713" tIns="50361" rIns="100713" bIns="50361" anchor="ctr"/>
          <a:lstStyle/>
          <a:p>
            <a:endParaRPr lang="en-US"/>
          </a:p>
        </p:txBody>
      </p:sp>
      <p:sp>
        <p:nvSpPr>
          <p:cNvPr id="78" name="Line 20"/>
          <p:cNvSpPr>
            <a:spLocks noChangeShapeType="1"/>
          </p:cNvSpPr>
          <p:nvPr/>
        </p:nvSpPr>
        <p:spPr bwMode="auto">
          <a:xfrm>
            <a:off x="5595938" y="5736233"/>
            <a:ext cx="1233487" cy="238125"/>
          </a:xfrm>
          <a:prstGeom prst="line">
            <a:avLst/>
          </a:prstGeom>
          <a:noFill/>
          <a:ln w="9525" cap="rnd">
            <a:solidFill>
              <a:schemeClr val="tx1"/>
            </a:solidFill>
            <a:prstDash val="sysDot"/>
            <a:round/>
            <a:headEnd/>
            <a:tailEnd/>
          </a:ln>
          <a:extLst>
            <a:ext uri="{909E8E84-426E-40dd-AFC4-6F175D3DCCD1}">
              <a14:hiddenFill xmlns="" xmlns:a14="http://schemas.microsoft.com/office/drawing/2010/main">
                <a:noFill/>
              </a14:hiddenFill>
            </a:ext>
          </a:extLst>
        </p:spPr>
        <p:txBody>
          <a:bodyPr wrap="none" lIns="100713" tIns="50361" rIns="100713" bIns="50361" anchor="ctr"/>
          <a:lstStyle/>
          <a:p>
            <a:endParaRPr lang="en-US"/>
          </a:p>
        </p:txBody>
      </p:sp>
      <p:pic>
        <p:nvPicPr>
          <p:cNvPr id="79" name="Picture 21" descr="Chlorine-dioxide00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827838" y="4826595"/>
            <a:ext cx="1155700" cy="1190625"/>
          </a:xfrm>
          <a:prstGeom prst="rect">
            <a:avLst/>
          </a:prstGeom>
          <a:noFill/>
          <a:ln w="6350">
            <a:solidFill>
              <a:srgbClr val="777777"/>
            </a:solidFill>
            <a:miter lim="800000"/>
            <a:headEnd/>
            <a:tailEnd/>
          </a:ln>
          <a:extLst>
            <a:ext uri="{909E8E84-426E-40dd-AFC4-6F175D3DCCD1}">
              <a14:hiddenFill xmlns="" xmlns:a14="http://schemas.microsoft.com/office/drawing/2010/main">
                <a:solidFill>
                  <a:srgbClr val="FFFFFF"/>
                </a:solidFill>
              </a14:hiddenFill>
            </a:ext>
          </a:extLst>
        </p:spPr>
      </p:pic>
      <p:sp>
        <p:nvSpPr>
          <p:cNvPr id="80" name="Rectangle 25"/>
          <p:cNvSpPr>
            <a:spLocks noChangeArrowheads="1"/>
          </p:cNvSpPr>
          <p:nvPr/>
        </p:nvSpPr>
        <p:spPr bwMode="auto">
          <a:xfrm>
            <a:off x="7427913" y="4942483"/>
            <a:ext cx="371475" cy="331787"/>
          </a:xfrm>
          <a:prstGeom prst="rect">
            <a:avLst/>
          </a:prstGeom>
          <a:noFill/>
          <a:ln w="9525" cap="rnd" algn="ctr">
            <a:solidFill>
              <a:schemeClr val="tx1"/>
            </a:solidFill>
            <a:prstDash val="sysDot"/>
            <a:miter lim="800000"/>
            <a:headEnd/>
            <a:tailEnd/>
          </a:ln>
          <a:extLst>
            <a:ext uri="{909E8E84-426E-40dd-AFC4-6F175D3DCCD1}">
              <a14:hiddenFill xmlns="" xmlns:a14="http://schemas.microsoft.com/office/drawing/2010/main">
                <a:solidFill>
                  <a:srgbClr val="FFFFFF"/>
                </a:solidFill>
              </a14:hiddenFill>
            </a:ext>
          </a:extLst>
        </p:spPr>
        <p:txBody>
          <a:bodyPr wrap="none" lIns="100713" tIns="50361" rIns="100713" bIns="50361" anchor="ctr"/>
          <a:lstStyle/>
          <a:p>
            <a:endParaRPr lang="en-US"/>
          </a:p>
        </p:txBody>
      </p:sp>
      <p:sp>
        <p:nvSpPr>
          <p:cNvPr id="81" name="Line 29"/>
          <p:cNvSpPr>
            <a:spLocks noChangeShapeType="1"/>
          </p:cNvSpPr>
          <p:nvPr/>
        </p:nvSpPr>
        <p:spPr bwMode="auto">
          <a:xfrm flipH="1">
            <a:off x="5002213" y="5418733"/>
            <a:ext cx="693737" cy="0"/>
          </a:xfrm>
          <a:prstGeom prst="line">
            <a:avLst/>
          </a:prstGeom>
          <a:noFill/>
          <a:ln w="9525">
            <a:solidFill>
              <a:schemeClr val="bg1"/>
            </a:solidFill>
            <a:round/>
            <a:headEnd/>
            <a:tailEnd/>
          </a:ln>
          <a:extLst>
            <a:ext uri="{909E8E84-426E-40dd-AFC4-6F175D3DCCD1}">
              <a14:hiddenFill xmlns="" xmlns:a14="http://schemas.microsoft.com/office/drawing/2010/main">
                <a:noFill/>
              </a14:hiddenFill>
            </a:ext>
          </a:extLst>
        </p:spPr>
        <p:txBody>
          <a:bodyPr wrap="none" lIns="100713" tIns="50361" rIns="100713" bIns="50361" anchor="ctr"/>
          <a:lstStyle/>
          <a:p>
            <a:endParaRPr lang="en-US"/>
          </a:p>
        </p:txBody>
      </p:sp>
      <p:sp>
        <p:nvSpPr>
          <p:cNvPr id="82" name="Line 30"/>
          <p:cNvSpPr>
            <a:spLocks noChangeShapeType="1"/>
          </p:cNvSpPr>
          <p:nvPr/>
        </p:nvSpPr>
        <p:spPr bwMode="auto">
          <a:xfrm flipH="1" flipV="1">
            <a:off x="5743575" y="5418733"/>
            <a:ext cx="581025" cy="0"/>
          </a:xfrm>
          <a:prstGeom prst="line">
            <a:avLst/>
          </a:prstGeom>
          <a:noFill/>
          <a:ln w="9525" cap="rnd">
            <a:solidFill>
              <a:schemeClr val="tx1"/>
            </a:solidFill>
            <a:prstDash val="sysDot"/>
            <a:round/>
            <a:headEnd/>
            <a:tailEnd/>
          </a:ln>
          <a:extLst>
            <a:ext uri="{909E8E84-426E-40dd-AFC4-6F175D3DCCD1}">
              <a14:hiddenFill xmlns="" xmlns:a14="http://schemas.microsoft.com/office/drawing/2010/main">
                <a:noFill/>
              </a14:hiddenFill>
            </a:ext>
          </a:extLst>
        </p:spPr>
        <p:txBody>
          <a:bodyPr wrap="none" lIns="100713" tIns="50361" rIns="100713" bIns="50361" anchor="ctr"/>
          <a:lstStyle/>
          <a:p>
            <a:endParaRPr lang="en-US"/>
          </a:p>
        </p:txBody>
      </p:sp>
      <p:sp>
        <p:nvSpPr>
          <p:cNvPr id="83" name="Line 32"/>
          <p:cNvSpPr>
            <a:spLocks noChangeShapeType="1"/>
          </p:cNvSpPr>
          <p:nvPr/>
        </p:nvSpPr>
        <p:spPr bwMode="auto">
          <a:xfrm>
            <a:off x="6327775" y="5228233"/>
            <a:ext cx="0" cy="381000"/>
          </a:xfrm>
          <a:prstGeom prst="line">
            <a:avLst/>
          </a:prstGeom>
          <a:noFill/>
          <a:ln w="6350">
            <a:solidFill>
              <a:srgbClr val="777777"/>
            </a:solidFill>
            <a:round/>
            <a:headEnd type="triangle" w="med" len="lg"/>
            <a:tailEnd type="triangle" w="med" len="lg"/>
          </a:ln>
          <a:extLst>
            <a:ext uri="{909E8E84-426E-40dd-AFC4-6F175D3DCCD1}">
              <a14:hiddenFill xmlns="" xmlns:a14="http://schemas.microsoft.com/office/drawing/2010/main">
                <a:noFill/>
              </a14:hiddenFill>
            </a:ext>
          </a:extLst>
        </p:spPr>
        <p:txBody>
          <a:bodyPr wrap="none" lIns="100713" tIns="50361" rIns="100713" bIns="50361" anchor="ctr"/>
          <a:lstStyle/>
          <a:p>
            <a:endParaRPr lang="en-US"/>
          </a:p>
        </p:txBody>
      </p:sp>
      <p:sp>
        <p:nvSpPr>
          <p:cNvPr id="84" name="AutoShape 37"/>
          <p:cNvSpPr>
            <a:spLocks noChangeArrowheads="1"/>
          </p:cNvSpPr>
          <p:nvPr/>
        </p:nvSpPr>
        <p:spPr bwMode="auto">
          <a:xfrm rot="5400000">
            <a:off x="4951413" y="5394920"/>
            <a:ext cx="49212" cy="46038"/>
          </a:xfrm>
          <a:prstGeom prst="triangle">
            <a:avLst>
              <a:gd name="adj" fmla="val 50000"/>
            </a:avLst>
          </a:prstGeom>
          <a:noFill/>
          <a:ln w="0" algn="ctr">
            <a:solidFill>
              <a:srgbClr val="777777"/>
            </a:solidFill>
            <a:miter lim="800000"/>
            <a:headEnd/>
            <a:tailEnd/>
          </a:ln>
          <a:extLst>
            <a:ext uri="{909E8E84-426E-40dd-AFC4-6F175D3DCCD1}">
              <a14:hiddenFill xmlns="" xmlns:a14="http://schemas.microsoft.com/office/drawing/2010/main">
                <a:solidFill>
                  <a:srgbClr val="FFFFFF"/>
                </a:solidFill>
              </a14:hiddenFill>
            </a:ext>
          </a:extLst>
        </p:spPr>
        <p:txBody>
          <a:bodyPr wrap="none" lIns="100713" tIns="50361" rIns="100713" bIns="50361" anchor="ctr"/>
          <a:lstStyle/>
          <a:p>
            <a:endParaRPr lang="en-US"/>
          </a:p>
        </p:txBody>
      </p:sp>
      <p:sp>
        <p:nvSpPr>
          <p:cNvPr id="85" name="AutoShape 38"/>
          <p:cNvSpPr>
            <a:spLocks noChangeArrowheads="1"/>
          </p:cNvSpPr>
          <p:nvPr/>
        </p:nvSpPr>
        <p:spPr bwMode="auto">
          <a:xfrm rot="16200000">
            <a:off x="5695157" y="5394126"/>
            <a:ext cx="49212" cy="47625"/>
          </a:xfrm>
          <a:prstGeom prst="triangle">
            <a:avLst>
              <a:gd name="adj" fmla="val 50000"/>
            </a:avLst>
          </a:prstGeom>
          <a:noFill/>
          <a:ln w="0" algn="ctr">
            <a:solidFill>
              <a:srgbClr val="777777"/>
            </a:solidFill>
            <a:miter lim="800000"/>
            <a:headEnd/>
            <a:tailEnd/>
          </a:ln>
          <a:extLst>
            <a:ext uri="{909E8E84-426E-40dd-AFC4-6F175D3DCCD1}">
              <a14:hiddenFill xmlns="" xmlns:a14="http://schemas.microsoft.com/office/drawing/2010/main">
                <a:solidFill>
                  <a:srgbClr val="FFFFFF"/>
                </a:solidFill>
              </a14:hiddenFill>
            </a:ext>
          </a:extLst>
        </p:spPr>
        <p:txBody>
          <a:bodyPr wrap="none" lIns="100713" tIns="50361" rIns="100713" bIns="50361" anchor="ctr"/>
          <a:lstStyle/>
          <a:p>
            <a:endParaRPr lang="en-US"/>
          </a:p>
        </p:txBody>
      </p:sp>
      <p:sp>
        <p:nvSpPr>
          <p:cNvPr id="86" name="Rectangle 41"/>
          <p:cNvSpPr>
            <a:spLocks noChangeArrowheads="1"/>
          </p:cNvSpPr>
          <p:nvPr/>
        </p:nvSpPr>
        <p:spPr bwMode="auto">
          <a:xfrm>
            <a:off x="5856288" y="5013920"/>
            <a:ext cx="942975" cy="255588"/>
          </a:xfrm>
          <a:prstGeom prst="rect">
            <a:avLst/>
          </a:prstGeom>
          <a:noFill/>
          <a:ln>
            <a:noFill/>
          </a:ln>
          <a:effectLst>
            <a:prstShdw prst="shdw17" dist="17961" dir="2700000">
              <a:schemeClr val="accent1">
                <a:gamma/>
                <a:shade val="60000"/>
                <a:invGamma/>
              </a:schemeClr>
            </a:prstShdw>
          </a:effectLst>
        </p:spPr>
        <p:txBody>
          <a:bodyPr lIns="100713" tIns="50361" rIns="100713" bIns="50361">
            <a:spAutoFit/>
          </a:bodyPr>
          <a:lstStyle/>
          <a:p>
            <a:pPr algn="ctr" defTabSz="1122497" fontAlgn="b">
              <a:defRPr/>
            </a:pPr>
            <a:r>
              <a:rPr lang="en-US" altLang="zh-CN" sz="1000" b="1" dirty="0">
                <a:solidFill>
                  <a:srgbClr val="080808"/>
                </a:solidFill>
                <a:ea typeface="ＭＳ Ｐゴシック" pitchFamily="34" charset="-128"/>
              </a:rPr>
              <a:t>Gaseous</a:t>
            </a:r>
          </a:p>
        </p:txBody>
      </p:sp>
      <p:sp>
        <p:nvSpPr>
          <p:cNvPr id="87" name="Rectangle 42"/>
          <p:cNvSpPr>
            <a:spLocks noChangeArrowheads="1"/>
          </p:cNvSpPr>
          <p:nvPr/>
        </p:nvSpPr>
        <p:spPr bwMode="auto">
          <a:xfrm>
            <a:off x="5695950" y="5579070"/>
            <a:ext cx="1262063" cy="255588"/>
          </a:xfrm>
          <a:prstGeom prst="rect">
            <a:avLst/>
          </a:prstGeom>
          <a:noFill/>
          <a:ln>
            <a:noFill/>
          </a:ln>
          <a:effectLst>
            <a:prstShdw prst="shdw17" dist="17961" dir="2700000">
              <a:schemeClr val="accent1">
                <a:gamma/>
                <a:shade val="60000"/>
                <a:invGamma/>
              </a:schemeClr>
            </a:prstShdw>
          </a:effectLst>
        </p:spPr>
        <p:txBody>
          <a:bodyPr lIns="100713" tIns="50361" rIns="100713" bIns="50361">
            <a:spAutoFit/>
          </a:bodyPr>
          <a:lstStyle/>
          <a:p>
            <a:pPr algn="ctr" defTabSz="1122497" fontAlgn="b">
              <a:defRPr/>
            </a:pPr>
            <a:r>
              <a:rPr lang="en-US" altLang="zh-CN" sz="1000" b="1" dirty="0">
                <a:solidFill>
                  <a:srgbClr val="080808"/>
                </a:solidFill>
                <a:ea typeface="ＭＳ Ｐゴシック" pitchFamily="34" charset="-128"/>
              </a:rPr>
              <a:t>Solution</a:t>
            </a:r>
          </a:p>
        </p:txBody>
      </p:sp>
      <p:cxnSp>
        <p:nvCxnSpPr>
          <p:cNvPr id="88" name="Straight Connector 87"/>
          <p:cNvCxnSpPr/>
          <p:nvPr/>
        </p:nvCxnSpPr>
        <p:spPr>
          <a:xfrm flipH="1">
            <a:off x="417369" y="1273257"/>
            <a:ext cx="8223249" cy="0"/>
          </a:xfrm>
          <a:prstGeom prst="line">
            <a:avLst/>
          </a:prstGeom>
          <a:ln>
            <a:solidFill>
              <a:srgbClr val="5B9BD5"/>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884959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ClO2 Oxidizes   Not React</a:t>
            </a:r>
          </a:p>
        </p:txBody>
      </p:sp>
      <p:cxnSp>
        <p:nvCxnSpPr>
          <p:cNvPr id="33" name="Straight Connector 32"/>
          <p:cNvCxnSpPr/>
          <p:nvPr/>
        </p:nvCxnSpPr>
        <p:spPr>
          <a:xfrm flipH="1">
            <a:off x="417369" y="1273257"/>
            <a:ext cx="8223249" cy="0"/>
          </a:xfrm>
          <a:prstGeom prst="line">
            <a:avLst/>
          </a:prstGeom>
          <a:ln>
            <a:solidFill>
              <a:srgbClr val="5B9BD5"/>
            </a:solidFill>
          </a:ln>
        </p:spPr>
        <p:style>
          <a:lnRef idx="2">
            <a:schemeClr val="accent1"/>
          </a:lnRef>
          <a:fillRef idx="0">
            <a:schemeClr val="accent1"/>
          </a:fillRef>
          <a:effectRef idx="1">
            <a:schemeClr val="accent1"/>
          </a:effectRef>
          <a:fontRef idx="minor">
            <a:schemeClr val="tx1"/>
          </a:fontRef>
        </p:style>
      </p:cxnSp>
      <p:sp>
        <p:nvSpPr>
          <p:cNvPr id="34" name="Text Placeholder 5"/>
          <p:cNvSpPr>
            <a:spLocks noGrp="1"/>
          </p:cNvSpPr>
          <p:nvPr>
            <p:ph idx="4294967295"/>
          </p:nvPr>
        </p:nvSpPr>
        <p:spPr>
          <a:xfrm>
            <a:off x="237808" y="1525112"/>
            <a:ext cx="7918450" cy="644525"/>
          </a:xfrm>
          <a:prstGeom prst="rect">
            <a:avLst/>
          </a:prstGeom>
        </p:spPr>
        <p:txBody>
          <a:bodyPr/>
          <a:lstStyle/>
          <a:p>
            <a:pPr marL="0" indent="0" algn="ctr" eaLnBrk="1" hangingPunct="1">
              <a:buNone/>
            </a:pPr>
            <a:r>
              <a:rPr lang="en-US" sz="2000" b="1" dirty="0">
                <a:solidFill>
                  <a:schemeClr val="tx1"/>
                </a:solidFill>
              </a:rPr>
              <a:t>ClO</a:t>
            </a:r>
            <a:r>
              <a:rPr lang="en-US" sz="2000" b="1" baseline="-25000" dirty="0">
                <a:solidFill>
                  <a:schemeClr val="tx1"/>
                </a:solidFill>
              </a:rPr>
              <a:t>2 </a:t>
            </a:r>
            <a:r>
              <a:rPr lang="en-US" sz="2000" b="1" dirty="0">
                <a:solidFill>
                  <a:schemeClr val="tx1"/>
                </a:solidFill>
              </a:rPr>
              <a:t>does </a:t>
            </a:r>
            <a:r>
              <a:rPr lang="en-US" sz="2000" b="1" u="sng" dirty="0">
                <a:solidFill>
                  <a:schemeClr val="tx1"/>
                </a:solidFill>
              </a:rPr>
              <a:t>not</a:t>
            </a:r>
            <a:r>
              <a:rPr lang="en-US" sz="2000" b="1" dirty="0">
                <a:solidFill>
                  <a:schemeClr val="tx1"/>
                </a:solidFill>
              </a:rPr>
              <a:t> Chlorinate Organics or form THM’s or HAA’s:</a:t>
            </a:r>
          </a:p>
          <a:p>
            <a:pPr marL="0" indent="0" eaLnBrk="1" hangingPunct="1"/>
            <a:endParaRPr lang="en-US" b="1" dirty="0"/>
          </a:p>
        </p:txBody>
      </p:sp>
      <p:grpSp>
        <p:nvGrpSpPr>
          <p:cNvPr id="35" name="Group 6"/>
          <p:cNvGrpSpPr>
            <a:grpSpLocks/>
          </p:cNvGrpSpPr>
          <p:nvPr/>
        </p:nvGrpSpPr>
        <p:grpSpPr bwMode="auto">
          <a:xfrm>
            <a:off x="355600" y="3448050"/>
            <a:ext cx="8674100" cy="815975"/>
            <a:chOff x="0" y="2982913"/>
            <a:chExt cx="9144001" cy="816730"/>
          </a:xfrm>
        </p:grpSpPr>
        <p:sp>
          <p:nvSpPr>
            <p:cNvPr id="36" name="Rectangle 14"/>
            <p:cNvSpPr>
              <a:spLocks noChangeArrowheads="1"/>
            </p:cNvSpPr>
            <p:nvPr/>
          </p:nvSpPr>
          <p:spPr bwMode="auto">
            <a:xfrm>
              <a:off x="0" y="2982913"/>
              <a:ext cx="9144001" cy="703914"/>
            </a:xfrm>
            <a:prstGeom prst="rect">
              <a:avLst/>
            </a:prstGeom>
            <a:gradFill flip="none" rotWithShape="0">
              <a:gsLst>
                <a:gs pos="50000">
                  <a:schemeClr val="bg1"/>
                </a:gs>
                <a:gs pos="100000">
                  <a:schemeClr val="bg1">
                    <a:lumMod val="8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tIns="0" bIns="0" anchor="ctr"/>
            <a:lstStyle/>
            <a:p>
              <a:pPr marL="1712913">
                <a:defRPr/>
              </a:pPr>
              <a:endParaRPr lang="en-US" sz="1600" dirty="0">
                <a:solidFill>
                  <a:srgbClr val="4F81BD"/>
                </a:solidFill>
                <a:latin typeface="Arial" pitchFamily="34" charset="0"/>
                <a:cs typeface="Arial" pitchFamily="34" charset="0"/>
              </a:endParaRPr>
            </a:p>
          </p:txBody>
        </p:sp>
        <p:sp>
          <p:nvSpPr>
            <p:cNvPr id="37" name="Rectangle 36"/>
            <p:cNvSpPr/>
            <p:nvPr/>
          </p:nvSpPr>
          <p:spPr>
            <a:xfrm rot="10800000">
              <a:off x="0" y="3685237"/>
              <a:ext cx="9144001" cy="114406"/>
            </a:xfrm>
            <a:prstGeom prst="rect">
              <a:avLst/>
            </a:prstGeom>
            <a:gradFill>
              <a:gsLst>
                <a:gs pos="0">
                  <a:schemeClr val="bg1">
                    <a:alpha val="0"/>
                  </a:schemeClr>
                </a:gs>
                <a:gs pos="100000">
                  <a:schemeClr val="tx1">
                    <a:lumMod val="50000"/>
                    <a:lumOff val="50000"/>
                    <a:alpha val="6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latin typeface="Arial" pitchFamily="34" charset="0"/>
                <a:cs typeface="Arial" pitchFamily="34" charset="0"/>
              </a:endParaRPr>
            </a:p>
          </p:txBody>
        </p:sp>
        <p:cxnSp>
          <p:nvCxnSpPr>
            <p:cNvPr id="38" name="Straight Connector 37"/>
            <p:cNvCxnSpPr/>
            <p:nvPr/>
          </p:nvCxnSpPr>
          <p:spPr>
            <a:xfrm>
              <a:off x="0" y="3686827"/>
              <a:ext cx="914400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39" name="Group 10"/>
          <p:cNvGrpSpPr>
            <a:grpSpLocks/>
          </p:cNvGrpSpPr>
          <p:nvPr/>
        </p:nvGrpSpPr>
        <p:grpSpPr bwMode="auto">
          <a:xfrm>
            <a:off x="975995" y="2393950"/>
            <a:ext cx="2074863" cy="1654175"/>
            <a:chOff x="-341767" y="2139950"/>
            <a:chExt cx="4924880" cy="3924300"/>
          </a:xfrm>
        </p:grpSpPr>
        <p:sp>
          <p:nvSpPr>
            <p:cNvPr id="40" name="Oval 24"/>
            <p:cNvSpPr>
              <a:spLocks noChangeArrowheads="1"/>
            </p:cNvSpPr>
            <p:nvPr/>
          </p:nvSpPr>
          <p:spPr bwMode="gray">
            <a:xfrm>
              <a:off x="-341767" y="5696878"/>
              <a:ext cx="4924880" cy="367372"/>
            </a:xfrm>
            <a:prstGeom prst="ellipse">
              <a:avLst/>
            </a:prstGeom>
            <a:gradFill rotWithShape="1">
              <a:gsLst>
                <a:gs pos="0">
                  <a:srgbClr val="000000">
                    <a:alpha val="20000"/>
                  </a:srgbClr>
                </a:gs>
                <a:gs pos="100000">
                  <a:srgbClr val="000000">
                    <a:alpha val="0"/>
                  </a:srgbClr>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prstClr val="black"/>
                </a:solidFill>
              </a:endParaRPr>
            </a:p>
          </p:txBody>
        </p:sp>
        <p:sp>
          <p:nvSpPr>
            <p:cNvPr id="41" name="Oval 40"/>
            <p:cNvSpPr/>
            <p:nvPr/>
          </p:nvSpPr>
          <p:spPr>
            <a:xfrm>
              <a:off x="267486" y="2139950"/>
              <a:ext cx="3706373" cy="3706372"/>
            </a:xfrm>
            <a:prstGeom prst="ellipse">
              <a:avLst/>
            </a:prstGeom>
            <a:gradFill>
              <a:gsLst>
                <a:gs pos="0">
                  <a:schemeClr val="bg1"/>
                </a:gs>
                <a:gs pos="100000">
                  <a:schemeClr val="bg1">
                    <a:lumMod val="50000"/>
                  </a:schemeClr>
                </a:gs>
              </a:gsLst>
              <a:lin ang="5400000" scaled="0"/>
            </a:gradFill>
            <a:ln w="19050">
              <a:gradFill>
                <a:gsLst>
                  <a:gs pos="0">
                    <a:schemeClr val="bg1">
                      <a:lumMod val="85000"/>
                    </a:schemeClr>
                  </a:gs>
                  <a:gs pos="100000">
                    <a:schemeClr val="bg1">
                      <a:lumMod val="50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latin typeface="Arial" pitchFamily="34" charset="0"/>
                <a:cs typeface="Arial" pitchFamily="34" charset="0"/>
              </a:endParaRPr>
            </a:p>
          </p:txBody>
        </p:sp>
        <p:sp>
          <p:nvSpPr>
            <p:cNvPr id="42" name="Oval 41"/>
            <p:cNvSpPr/>
            <p:nvPr/>
          </p:nvSpPr>
          <p:spPr>
            <a:xfrm>
              <a:off x="417189" y="2289653"/>
              <a:ext cx="3406968" cy="3406967"/>
            </a:xfrm>
            <a:prstGeom prst="ellipse">
              <a:avLst/>
            </a:prstGeom>
            <a:gradFill>
              <a:gsLst>
                <a:gs pos="50000">
                  <a:schemeClr val="bg1"/>
                </a:gs>
                <a:gs pos="100000">
                  <a:schemeClr val="bg1">
                    <a:lumMod val="85000"/>
                  </a:schemeClr>
                </a:gs>
              </a:gsLst>
              <a:lin ang="5400000" scaled="0"/>
            </a:gradFill>
            <a:ln w="12700">
              <a:gradFill>
                <a:gsLst>
                  <a:gs pos="0">
                    <a:schemeClr val="bg1"/>
                  </a:gs>
                  <a:gs pos="100000">
                    <a:schemeClr val="bg1">
                      <a:lumMod val="75000"/>
                    </a:schemeClr>
                  </a:gs>
                </a:gsLst>
                <a:lin ang="5400000" scaled="0"/>
              </a:gra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latin typeface="Arial" pitchFamily="34" charset="0"/>
                <a:cs typeface="Arial" pitchFamily="34" charset="0"/>
              </a:endParaRPr>
            </a:p>
          </p:txBody>
        </p:sp>
      </p:grpSp>
      <p:sp>
        <p:nvSpPr>
          <p:cNvPr id="43" name="Text Placeholder 3"/>
          <p:cNvSpPr txBox="1">
            <a:spLocks/>
          </p:cNvSpPr>
          <p:nvPr/>
        </p:nvSpPr>
        <p:spPr>
          <a:xfrm>
            <a:off x="3032443" y="2393950"/>
            <a:ext cx="5614987" cy="1441450"/>
          </a:xfrm>
          <a:prstGeom prst="rect">
            <a:avLst/>
          </a:prstGeom>
        </p:spPr>
        <p:txBody>
          <a:bodyPr/>
          <a:lstStyle/>
          <a:p>
            <a:pPr marL="342900" indent="-342900">
              <a:lnSpc>
                <a:spcPct val="85000"/>
              </a:lnSpc>
              <a:spcBef>
                <a:spcPts val="1200"/>
              </a:spcBef>
              <a:buClr>
                <a:srgbClr val="4F81BD"/>
              </a:buClr>
              <a:buSzPct val="70000"/>
              <a:defRPr/>
            </a:pPr>
            <a:r>
              <a:rPr lang="en-US" b="1" i="1" dirty="0">
                <a:solidFill>
                  <a:prstClr val="black">
                    <a:lumMod val="75000"/>
                    <a:lumOff val="25000"/>
                  </a:prstClr>
                </a:solidFill>
                <a:cs typeface="Arial" pitchFamily="34" charset="0"/>
              </a:rPr>
              <a:t>Chlorination</a:t>
            </a:r>
            <a:r>
              <a:rPr lang="en-US" b="1" dirty="0">
                <a:solidFill>
                  <a:prstClr val="black">
                    <a:lumMod val="75000"/>
                    <a:lumOff val="25000"/>
                  </a:prstClr>
                </a:solidFill>
                <a:cs typeface="Arial" pitchFamily="34" charset="0"/>
              </a:rPr>
              <a:t> reaction with Cl</a:t>
            </a:r>
            <a:r>
              <a:rPr lang="en-US" b="1" baseline="-25000" dirty="0">
                <a:solidFill>
                  <a:prstClr val="black">
                    <a:lumMod val="75000"/>
                    <a:lumOff val="25000"/>
                  </a:prstClr>
                </a:solidFill>
                <a:cs typeface="Arial" pitchFamily="34" charset="0"/>
              </a:rPr>
              <a:t>2</a:t>
            </a:r>
            <a:r>
              <a:rPr lang="en-US" b="1" dirty="0">
                <a:solidFill>
                  <a:prstClr val="black">
                    <a:lumMod val="75000"/>
                    <a:lumOff val="25000"/>
                  </a:prstClr>
                </a:solidFill>
                <a:cs typeface="Arial" pitchFamily="34" charset="0"/>
              </a:rPr>
              <a:t>:</a:t>
            </a:r>
          </a:p>
        </p:txBody>
      </p:sp>
      <p:sp>
        <p:nvSpPr>
          <p:cNvPr id="44" name="Text Placeholder 3"/>
          <p:cNvSpPr txBox="1">
            <a:spLocks/>
          </p:cNvSpPr>
          <p:nvPr/>
        </p:nvSpPr>
        <p:spPr>
          <a:xfrm>
            <a:off x="2933383" y="4449763"/>
            <a:ext cx="5838825" cy="1441450"/>
          </a:xfrm>
          <a:prstGeom prst="rect">
            <a:avLst/>
          </a:prstGeom>
        </p:spPr>
        <p:txBody>
          <a:bodyPr/>
          <a:lstStyle/>
          <a:p>
            <a:pPr marL="342900" indent="-342900">
              <a:lnSpc>
                <a:spcPct val="85000"/>
              </a:lnSpc>
              <a:spcBef>
                <a:spcPts val="1200"/>
              </a:spcBef>
              <a:buClr>
                <a:srgbClr val="4F81BD"/>
              </a:buClr>
              <a:buSzPct val="70000"/>
              <a:defRPr/>
            </a:pPr>
            <a:r>
              <a:rPr lang="en-US" b="1" i="1" dirty="0">
                <a:solidFill>
                  <a:prstClr val="black">
                    <a:lumMod val="75000"/>
                    <a:lumOff val="25000"/>
                  </a:prstClr>
                </a:solidFill>
                <a:cs typeface="Arial" pitchFamily="34" charset="0"/>
              </a:rPr>
              <a:t>Oxidation</a:t>
            </a:r>
            <a:r>
              <a:rPr lang="en-US" b="1" dirty="0">
                <a:solidFill>
                  <a:prstClr val="black">
                    <a:lumMod val="75000"/>
                    <a:lumOff val="25000"/>
                  </a:prstClr>
                </a:solidFill>
                <a:cs typeface="Arial" pitchFamily="34" charset="0"/>
              </a:rPr>
              <a:t> reaction with ClO</a:t>
            </a:r>
            <a:r>
              <a:rPr lang="en-US" b="1" baseline="-25000" dirty="0">
                <a:solidFill>
                  <a:prstClr val="black">
                    <a:lumMod val="75000"/>
                    <a:lumOff val="25000"/>
                  </a:prstClr>
                </a:solidFill>
                <a:cs typeface="Arial" pitchFamily="34" charset="0"/>
              </a:rPr>
              <a:t>2</a:t>
            </a:r>
            <a:r>
              <a:rPr lang="en-US" b="1" dirty="0">
                <a:solidFill>
                  <a:prstClr val="black">
                    <a:lumMod val="75000"/>
                    <a:lumOff val="25000"/>
                  </a:prstClr>
                </a:solidFill>
                <a:cs typeface="Arial" pitchFamily="34" charset="0"/>
              </a:rPr>
              <a:t>:</a:t>
            </a:r>
          </a:p>
        </p:txBody>
      </p:sp>
      <p:pic>
        <p:nvPicPr>
          <p:cNvPr id="45" name="Picture 2" descr="Y:\Client Projects\DUC\24276\Source\PNG\CL2.png.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77645" y="3008313"/>
            <a:ext cx="1071563" cy="3095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6" name="TextBox 21"/>
          <p:cNvSpPr txBox="1">
            <a:spLocks noChangeArrowheads="1"/>
          </p:cNvSpPr>
          <p:nvPr/>
        </p:nvSpPr>
        <p:spPr bwMode="auto">
          <a:xfrm>
            <a:off x="3231833" y="3084513"/>
            <a:ext cx="2638425"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marL="342900" indent="-342900">
              <a:defRPr>
                <a:solidFill>
                  <a:schemeClr val="tx1"/>
                </a:solidFill>
                <a:latin typeface="Arial" pitchFamily="34" charset="0"/>
                <a:ea typeface="ＭＳ Ｐゴシック"/>
                <a:cs typeface="ＭＳ Ｐゴシック"/>
              </a:defRPr>
            </a:lvl1pPr>
            <a:lvl2pPr marL="742950" indent="-285750">
              <a:defRPr>
                <a:solidFill>
                  <a:schemeClr val="tx1"/>
                </a:solidFill>
                <a:latin typeface="Arial" pitchFamily="34" charset="0"/>
                <a:ea typeface="ＭＳ Ｐゴシック"/>
                <a:cs typeface="ＭＳ Ｐゴシック"/>
              </a:defRPr>
            </a:lvl2pPr>
            <a:lvl3pPr marL="1143000" indent="-228600">
              <a:defRPr>
                <a:solidFill>
                  <a:schemeClr val="tx1"/>
                </a:solidFill>
                <a:latin typeface="Arial" pitchFamily="34" charset="0"/>
                <a:ea typeface="ＭＳ Ｐゴシック"/>
                <a:cs typeface="ＭＳ Ｐゴシック"/>
              </a:defRPr>
            </a:lvl3pPr>
            <a:lvl4pPr marL="1600200" indent="-228600">
              <a:defRPr>
                <a:solidFill>
                  <a:schemeClr val="tx1"/>
                </a:solidFill>
                <a:latin typeface="Arial" pitchFamily="34" charset="0"/>
                <a:ea typeface="ＭＳ Ｐゴシック"/>
                <a:cs typeface="ＭＳ Ｐゴシック"/>
              </a:defRPr>
            </a:lvl4pPr>
            <a:lvl5pPr marL="2057400" indent="-228600">
              <a:defRPr>
                <a:solidFill>
                  <a:schemeClr val="tx1"/>
                </a:solidFill>
                <a:latin typeface="Arial" pitchFamily="34" charset="0"/>
                <a:ea typeface="ＭＳ Ｐゴシック"/>
                <a:cs typeface="ＭＳ Ｐゴシック"/>
              </a:defRPr>
            </a:lvl5pPr>
            <a:lvl6pPr marL="2514600" indent="-228600" defTabSz="457200" fontAlgn="base">
              <a:spcBef>
                <a:spcPct val="0"/>
              </a:spcBef>
              <a:spcAft>
                <a:spcPct val="0"/>
              </a:spcAft>
              <a:defRPr>
                <a:solidFill>
                  <a:schemeClr val="tx1"/>
                </a:solidFill>
                <a:latin typeface="Arial" pitchFamily="34" charset="0"/>
                <a:ea typeface="ＭＳ Ｐゴシック"/>
                <a:cs typeface="ＭＳ Ｐゴシック"/>
              </a:defRPr>
            </a:lvl6pPr>
            <a:lvl7pPr marL="2971800" indent="-228600" defTabSz="457200" fontAlgn="base">
              <a:spcBef>
                <a:spcPct val="0"/>
              </a:spcBef>
              <a:spcAft>
                <a:spcPct val="0"/>
              </a:spcAft>
              <a:defRPr>
                <a:solidFill>
                  <a:schemeClr val="tx1"/>
                </a:solidFill>
                <a:latin typeface="Arial" pitchFamily="34" charset="0"/>
                <a:ea typeface="ＭＳ Ｐゴシック"/>
                <a:cs typeface="ＭＳ Ｐゴシック"/>
              </a:defRPr>
            </a:lvl7pPr>
            <a:lvl8pPr marL="3429000" indent="-228600" defTabSz="457200" fontAlgn="base">
              <a:spcBef>
                <a:spcPct val="0"/>
              </a:spcBef>
              <a:spcAft>
                <a:spcPct val="0"/>
              </a:spcAft>
              <a:defRPr>
                <a:solidFill>
                  <a:schemeClr val="tx1"/>
                </a:solidFill>
                <a:latin typeface="Arial" pitchFamily="34" charset="0"/>
                <a:ea typeface="ＭＳ Ｐゴシック"/>
                <a:cs typeface="ＭＳ Ｐゴシック"/>
              </a:defRPr>
            </a:lvl8pPr>
            <a:lvl9pPr marL="3886200" indent="-228600" defTabSz="457200" fontAlgn="base">
              <a:spcBef>
                <a:spcPct val="0"/>
              </a:spcBef>
              <a:spcAft>
                <a:spcPct val="0"/>
              </a:spcAft>
              <a:defRPr>
                <a:solidFill>
                  <a:schemeClr val="tx1"/>
                </a:solidFill>
                <a:latin typeface="Arial" pitchFamily="34" charset="0"/>
                <a:ea typeface="ＭＳ Ｐゴシック"/>
                <a:cs typeface="ＭＳ Ｐゴシック"/>
              </a:defRPr>
            </a:lvl9pPr>
          </a:lstStyle>
          <a:p>
            <a:pPr>
              <a:lnSpc>
                <a:spcPct val="85000"/>
              </a:lnSpc>
              <a:spcAft>
                <a:spcPts val="600"/>
              </a:spcAft>
              <a:buClr>
                <a:srgbClr val="4F81BD"/>
              </a:buClr>
              <a:buSzPct val="70000"/>
            </a:pPr>
            <a:r>
              <a:rPr lang="en-US" sz="1600" b="1">
                <a:solidFill>
                  <a:srgbClr val="86A315"/>
                </a:solidFill>
                <a:cs typeface="Arial" pitchFamily="34" charset="0"/>
              </a:rPr>
              <a:t>R</a:t>
            </a:r>
            <a:r>
              <a:rPr lang="en-US" sz="1600" b="1" baseline="30000">
                <a:solidFill>
                  <a:srgbClr val="86A315"/>
                </a:solidFill>
                <a:cs typeface="Arial" pitchFamily="34" charset="0"/>
              </a:rPr>
              <a:t>-</a:t>
            </a:r>
            <a:r>
              <a:rPr lang="en-US" sz="1600" b="1">
                <a:solidFill>
                  <a:srgbClr val="86A315"/>
                </a:solidFill>
                <a:cs typeface="Arial" pitchFamily="34" charset="0"/>
              </a:rPr>
              <a:t>H    +   Cl</a:t>
            </a:r>
            <a:r>
              <a:rPr lang="en-US" sz="1600" b="1" baseline="-25000">
                <a:solidFill>
                  <a:srgbClr val="86A315"/>
                </a:solidFill>
                <a:cs typeface="Arial" pitchFamily="34" charset="0"/>
              </a:rPr>
              <a:t>2</a:t>
            </a:r>
          </a:p>
        </p:txBody>
      </p:sp>
      <p:sp>
        <p:nvSpPr>
          <p:cNvPr id="47" name="Isosceles Triangle 46"/>
          <p:cNvSpPr/>
          <p:nvPr/>
        </p:nvSpPr>
        <p:spPr>
          <a:xfrm rot="5400000">
            <a:off x="4647883" y="3149600"/>
            <a:ext cx="382587" cy="169863"/>
          </a:xfrm>
          <a:prstGeom prst="triangle">
            <a:avLst/>
          </a:prstGeom>
          <a:gradFill>
            <a:gsLst>
              <a:gs pos="50000">
                <a:schemeClr val="accent5"/>
              </a:gs>
              <a:gs pos="100000">
                <a:schemeClr val="accent5">
                  <a:lumMod val="5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latin typeface="Arial" pitchFamily="34" charset="0"/>
              <a:cs typeface="Arial" pitchFamily="34" charset="0"/>
            </a:endParaRPr>
          </a:p>
        </p:txBody>
      </p:sp>
      <p:sp>
        <p:nvSpPr>
          <p:cNvPr id="48" name="TextBox 24"/>
          <p:cNvSpPr txBox="1">
            <a:spLocks noChangeArrowheads="1"/>
          </p:cNvSpPr>
          <p:nvPr/>
        </p:nvSpPr>
        <p:spPr bwMode="auto">
          <a:xfrm>
            <a:off x="5111433" y="3084513"/>
            <a:ext cx="2638425"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marL="342900" indent="-342900">
              <a:defRPr>
                <a:solidFill>
                  <a:schemeClr val="tx1"/>
                </a:solidFill>
                <a:latin typeface="Arial" pitchFamily="34" charset="0"/>
                <a:ea typeface="ＭＳ Ｐゴシック"/>
                <a:cs typeface="ＭＳ Ｐゴシック"/>
              </a:defRPr>
            </a:lvl1pPr>
            <a:lvl2pPr marL="742950" indent="-285750">
              <a:defRPr>
                <a:solidFill>
                  <a:schemeClr val="tx1"/>
                </a:solidFill>
                <a:latin typeface="Arial" pitchFamily="34" charset="0"/>
                <a:ea typeface="ＭＳ Ｐゴシック"/>
                <a:cs typeface="ＭＳ Ｐゴシック"/>
              </a:defRPr>
            </a:lvl2pPr>
            <a:lvl3pPr marL="1143000" indent="-228600">
              <a:defRPr>
                <a:solidFill>
                  <a:schemeClr val="tx1"/>
                </a:solidFill>
                <a:latin typeface="Arial" pitchFamily="34" charset="0"/>
                <a:ea typeface="ＭＳ Ｐゴシック"/>
                <a:cs typeface="ＭＳ Ｐゴシック"/>
              </a:defRPr>
            </a:lvl3pPr>
            <a:lvl4pPr marL="1600200" indent="-228600">
              <a:defRPr>
                <a:solidFill>
                  <a:schemeClr val="tx1"/>
                </a:solidFill>
                <a:latin typeface="Arial" pitchFamily="34" charset="0"/>
                <a:ea typeface="ＭＳ Ｐゴシック"/>
                <a:cs typeface="ＭＳ Ｐゴシック"/>
              </a:defRPr>
            </a:lvl4pPr>
            <a:lvl5pPr marL="2057400" indent="-228600">
              <a:defRPr>
                <a:solidFill>
                  <a:schemeClr val="tx1"/>
                </a:solidFill>
                <a:latin typeface="Arial" pitchFamily="34" charset="0"/>
                <a:ea typeface="ＭＳ Ｐゴシック"/>
                <a:cs typeface="ＭＳ Ｐゴシック"/>
              </a:defRPr>
            </a:lvl5pPr>
            <a:lvl6pPr marL="2514600" indent="-228600" defTabSz="457200" fontAlgn="base">
              <a:spcBef>
                <a:spcPct val="0"/>
              </a:spcBef>
              <a:spcAft>
                <a:spcPct val="0"/>
              </a:spcAft>
              <a:defRPr>
                <a:solidFill>
                  <a:schemeClr val="tx1"/>
                </a:solidFill>
                <a:latin typeface="Arial" pitchFamily="34" charset="0"/>
                <a:ea typeface="ＭＳ Ｐゴシック"/>
                <a:cs typeface="ＭＳ Ｐゴシック"/>
              </a:defRPr>
            </a:lvl6pPr>
            <a:lvl7pPr marL="2971800" indent="-228600" defTabSz="457200" fontAlgn="base">
              <a:spcBef>
                <a:spcPct val="0"/>
              </a:spcBef>
              <a:spcAft>
                <a:spcPct val="0"/>
              </a:spcAft>
              <a:defRPr>
                <a:solidFill>
                  <a:schemeClr val="tx1"/>
                </a:solidFill>
                <a:latin typeface="Arial" pitchFamily="34" charset="0"/>
                <a:ea typeface="ＭＳ Ｐゴシック"/>
                <a:cs typeface="ＭＳ Ｐゴシック"/>
              </a:defRPr>
            </a:lvl7pPr>
            <a:lvl8pPr marL="3429000" indent="-228600" defTabSz="457200" fontAlgn="base">
              <a:spcBef>
                <a:spcPct val="0"/>
              </a:spcBef>
              <a:spcAft>
                <a:spcPct val="0"/>
              </a:spcAft>
              <a:defRPr>
                <a:solidFill>
                  <a:schemeClr val="tx1"/>
                </a:solidFill>
                <a:latin typeface="Arial" pitchFamily="34" charset="0"/>
                <a:ea typeface="ＭＳ Ｐゴシック"/>
                <a:cs typeface="ＭＳ Ｐゴシック"/>
              </a:defRPr>
            </a:lvl8pPr>
            <a:lvl9pPr marL="3886200" indent="-228600" defTabSz="457200" fontAlgn="base">
              <a:spcBef>
                <a:spcPct val="0"/>
              </a:spcBef>
              <a:spcAft>
                <a:spcPct val="0"/>
              </a:spcAft>
              <a:defRPr>
                <a:solidFill>
                  <a:schemeClr val="tx1"/>
                </a:solidFill>
                <a:latin typeface="Arial" pitchFamily="34" charset="0"/>
                <a:ea typeface="ＭＳ Ｐゴシック"/>
                <a:cs typeface="ＭＳ Ｐゴシック"/>
              </a:defRPr>
            </a:lvl9pPr>
          </a:lstStyle>
          <a:p>
            <a:pPr>
              <a:lnSpc>
                <a:spcPct val="85000"/>
              </a:lnSpc>
              <a:spcAft>
                <a:spcPts val="600"/>
              </a:spcAft>
              <a:buClr>
                <a:srgbClr val="4F81BD"/>
              </a:buClr>
              <a:buSzPct val="70000"/>
            </a:pPr>
            <a:r>
              <a:rPr lang="en-US" sz="1600" b="1">
                <a:solidFill>
                  <a:srgbClr val="86A315"/>
                </a:solidFill>
                <a:cs typeface="Arial" pitchFamily="34" charset="0"/>
              </a:rPr>
              <a:t>R</a:t>
            </a:r>
            <a:r>
              <a:rPr lang="en-US" sz="1600" b="1" baseline="30000">
                <a:solidFill>
                  <a:srgbClr val="86A315"/>
                </a:solidFill>
                <a:cs typeface="Arial" pitchFamily="34" charset="0"/>
              </a:rPr>
              <a:t>-</a:t>
            </a:r>
            <a:r>
              <a:rPr lang="en-US" sz="1600" b="1">
                <a:solidFill>
                  <a:srgbClr val="86A315"/>
                </a:solidFill>
                <a:cs typeface="Arial" pitchFamily="34" charset="0"/>
              </a:rPr>
              <a:t>Cl     +     HCl</a:t>
            </a:r>
          </a:p>
        </p:txBody>
      </p:sp>
      <p:sp>
        <p:nvSpPr>
          <p:cNvPr id="49" name="TextBox 48"/>
          <p:cNvSpPr txBox="1"/>
          <p:nvPr/>
        </p:nvSpPr>
        <p:spPr>
          <a:xfrm>
            <a:off x="3120708" y="3344863"/>
            <a:ext cx="904875" cy="252412"/>
          </a:xfrm>
          <a:prstGeom prst="rect">
            <a:avLst/>
          </a:prstGeom>
        </p:spPr>
        <p:txBody>
          <a:bodyPr/>
          <a:lstStyle/>
          <a:p>
            <a:pPr>
              <a:lnSpc>
                <a:spcPct val="85000"/>
              </a:lnSpc>
              <a:spcAft>
                <a:spcPts val="600"/>
              </a:spcAft>
              <a:buClr>
                <a:srgbClr val="4F81BD"/>
              </a:buClr>
              <a:buSzPct val="70000"/>
              <a:defRPr/>
            </a:pPr>
            <a:r>
              <a:rPr lang="en-US" sz="1200" b="1" dirty="0">
                <a:solidFill>
                  <a:prstClr val="black">
                    <a:lumMod val="75000"/>
                    <a:lumOff val="25000"/>
                  </a:prstClr>
                </a:solidFill>
                <a:cs typeface="Arial" pitchFamily="34" charset="0"/>
              </a:rPr>
              <a:t>Organic</a:t>
            </a:r>
            <a:endParaRPr lang="en-US" sz="1200" b="1" dirty="0">
              <a:solidFill>
                <a:prstClr val="black">
                  <a:lumMod val="75000"/>
                  <a:lumOff val="25000"/>
                </a:prstClr>
              </a:solidFill>
              <a:ea typeface="+mn-ea"/>
              <a:cs typeface="Arial" pitchFamily="34" charset="0"/>
            </a:endParaRPr>
          </a:p>
        </p:txBody>
      </p:sp>
      <p:sp>
        <p:nvSpPr>
          <p:cNvPr id="50" name="TextBox 49"/>
          <p:cNvSpPr txBox="1"/>
          <p:nvPr/>
        </p:nvSpPr>
        <p:spPr>
          <a:xfrm>
            <a:off x="4924108" y="3344863"/>
            <a:ext cx="1143000" cy="252412"/>
          </a:xfrm>
          <a:prstGeom prst="rect">
            <a:avLst/>
          </a:prstGeom>
        </p:spPr>
        <p:txBody>
          <a:bodyPr/>
          <a:lstStyle/>
          <a:p>
            <a:pPr>
              <a:lnSpc>
                <a:spcPct val="85000"/>
              </a:lnSpc>
              <a:spcAft>
                <a:spcPts val="600"/>
              </a:spcAft>
              <a:buClr>
                <a:srgbClr val="4F81BD"/>
              </a:buClr>
              <a:buSzPct val="70000"/>
              <a:defRPr/>
            </a:pPr>
            <a:r>
              <a:rPr lang="en-US" altLang="zh-CN" sz="1200" b="1" dirty="0">
                <a:solidFill>
                  <a:prstClr val="black"/>
                </a:solidFill>
                <a:ea typeface="SimSun" pitchFamily="2" charset="-122"/>
              </a:rPr>
              <a:t>Chlorinated </a:t>
            </a:r>
            <a:br>
              <a:rPr lang="en-US" sz="1200" b="1" dirty="0">
                <a:solidFill>
                  <a:prstClr val="black">
                    <a:lumMod val="75000"/>
                    <a:lumOff val="25000"/>
                  </a:prstClr>
                </a:solidFill>
                <a:cs typeface="Arial" pitchFamily="34" charset="0"/>
              </a:rPr>
            </a:br>
            <a:r>
              <a:rPr lang="en-US" sz="1200" b="1" dirty="0">
                <a:solidFill>
                  <a:prstClr val="black">
                    <a:lumMod val="75000"/>
                    <a:lumOff val="25000"/>
                  </a:prstClr>
                </a:solidFill>
                <a:cs typeface="Arial" pitchFamily="34" charset="0"/>
              </a:rPr>
              <a:t>Organic</a:t>
            </a:r>
            <a:endParaRPr lang="en-US" sz="1200" b="1" dirty="0">
              <a:solidFill>
                <a:prstClr val="black">
                  <a:lumMod val="75000"/>
                  <a:lumOff val="25000"/>
                </a:prstClr>
              </a:solidFill>
              <a:ea typeface="+mn-ea"/>
              <a:cs typeface="Arial" pitchFamily="34" charset="0"/>
            </a:endParaRPr>
          </a:p>
        </p:txBody>
      </p:sp>
      <p:sp>
        <p:nvSpPr>
          <p:cNvPr id="51" name="TextBox 50"/>
          <p:cNvSpPr txBox="1"/>
          <p:nvPr/>
        </p:nvSpPr>
        <p:spPr>
          <a:xfrm>
            <a:off x="6178233" y="3344863"/>
            <a:ext cx="741362" cy="252412"/>
          </a:xfrm>
          <a:prstGeom prst="rect">
            <a:avLst/>
          </a:prstGeom>
        </p:spPr>
        <p:txBody>
          <a:bodyPr/>
          <a:lstStyle/>
          <a:p>
            <a:pPr>
              <a:lnSpc>
                <a:spcPct val="85000"/>
              </a:lnSpc>
              <a:spcAft>
                <a:spcPts val="600"/>
              </a:spcAft>
              <a:buClr>
                <a:srgbClr val="4F81BD"/>
              </a:buClr>
              <a:buSzPct val="70000"/>
              <a:defRPr/>
            </a:pPr>
            <a:r>
              <a:rPr lang="en-US" altLang="zh-CN" sz="1200" b="1" dirty="0">
                <a:solidFill>
                  <a:prstClr val="black"/>
                </a:solidFill>
                <a:ea typeface="SimSun" pitchFamily="2" charset="-122"/>
              </a:rPr>
              <a:t>Acid</a:t>
            </a:r>
            <a:br>
              <a:rPr lang="en-US" altLang="zh-CN" sz="1200" b="1" dirty="0">
                <a:solidFill>
                  <a:prstClr val="black"/>
                </a:solidFill>
                <a:ea typeface="SimSun" pitchFamily="2" charset="-122"/>
              </a:rPr>
            </a:br>
            <a:endParaRPr lang="en-US" sz="1200" b="1" dirty="0">
              <a:solidFill>
                <a:prstClr val="black">
                  <a:lumMod val="75000"/>
                  <a:lumOff val="25000"/>
                </a:prstClr>
              </a:solidFill>
              <a:ea typeface="+mn-ea"/>
              <a:cs typeface="Arial" pitchFamily="34" charset="0"/>
            </a:endParaRPr>
          </a:p>
        </p:txBody>
      </p:sp>
      <p:sp>
        <p:nvSpPr>
          <p:cNvPr id="52" name="TextBox 28"/>
          <p:cNvSpPr txBox="1">
            <a:spLocks noChangeArrowheads="1"/>
          </p:cNvSpPr>
          <p:nvPr/>
        </p:nvSpPr>
        <p:spPr bwMode="auto">
          <a:xfrm>
            <a:off x="3231833" y="5089526"/>
            <a:ext cx="2638425"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marL="342900" indent="-342900">
              <a:defRPr>
                <a:solidFill>
                  <a:schemeClr val="tx1"/>
                </a:solidFill>
                <a:latin typeface="Arial" pitchFamily="34" charset="0"/>
                <a:ea typeface="ＭＳ Ｐゴシック"/>
                <a:cs typeface="ＭＳ Ｐゴシック"/>
              </a:defRPr>
            </a:lvl1pPr>
            <a:lvl2pPr marL="742950" indent="-285750">
              <a:defRPr>
                <a:solidFill>
                  <a:schemeClr val="tx1"/>
                </a:solidFill>
                <a:latin typeface="Arial" pitchFamily="34" charset="0"/>
                <a:ea typeface="ＭＳ Ｐゴシック"/>
                <a:cs typeface="ＭＳ Ｐゴシック"/>
              </a:defRPr>
            </a:lvl2pPr>
            <a:lvl3pPr marL="1143000" indent="-228600">
              <a:defRPr>
                <a:solidFill>
                  <a:schemeClr val="tx1"/>
                </a:solidFill>
                <a:latin typeface="Arial" pitchFamily="34" charset="0"/>
                <a:ea typeface="ＭＳ Ｐゴシック"/>
                <a:cs typeface="ＭＳ Ｐゴシック"/>
              </a:defRPr>
            </a:lvl3pPr>
            <a:lvl4pPr marL="1600200" indent="-228600">
              <a:defRPr>
                <a:solidFill>
                  <a:schemeClr val="tx1"/>
                </a:solidFill>
                <a:latin typeface="Arial" pitchFamily="34" charset="0"/>
                <a:ea typeface="ＭＳ Ｐゴシック"/>
                <a:cs typeface="ＭＳ Ｐゴシック"/>
              </a:defRPr>
            </a:lvl4pPr>
            <a:lvl5pPr marL="2057400" indent="-228600">
              <a:defRPr>
                <a:solidFill>
                  <a:schemeClr val="tx1"/>
                </a:solidFill>
                <a:latin typeface="Arial" pitchFamily="34" charset="0"/>
                <a:ea typeface="ＭＳ Ｐゴシック"/>
                <a:cs typeface="ＭＳ Ｐゴシック"/>
              </a:defRPr>
            </a:lvl5pPr>
            <a:lvl6pPr marL="2514600" indent="-228600" defTabSz="457200" fontAlgn="base">
              <a:spcBef>
                <a:spcPct val="0"/>
              </a:spcBef>
              <a:spcAft>
                <a:spcPct val="0"/>
              </a:spcAft>
              <a:defRPr>
                <a:solidFill>
                  <a:schemeClr val="tx1"/>
                </a:solidFill>
                <a:latin typeface="Arial" pitchFamily="34" charset="0"/>
                <a:ea typeface="ＭＳ Ｐゴシック"/>
                <a:cs typeface="ＭＳ Ｐゴシック"/>
              </a:defRPr>
            </a:lvl6pPr>
            <a:lvl7pPr marL="2971800" indent="-228600" defTabSz="457200" fontAlgn="base">
              <a:spcBef>
                <a:spcPct val="0"/>
              </a:spcBef>
              <a:spcAft>
                <a:spcPct val="0"/>
              </a:spcAft>
              <a:defRPr>
                <a:solidFill>
                  <a:schemeClr val="tx1"/>
                </a:solidFill>
                <a:latin typeface="Arial" pitchFamily="34" charset="0"/>
                <a:ea typeface="ＭＳ Ｐゴシック"/>
                <a:cs typeface="ＭＳ Ｐゴシック"/>
              </a:defRPr>
            </a:lvl7pPr>
            <a:lvl8pPr marL="3429000" indent="-228600" defTabSz="457200" fontAlgn="base">
              <a:spcBef>
                <a:spcPct val="0"/>
              </a:spcBef>
              <a:spcAft>
                <a:spcPct val="0"/>
              </a:spcAft>
              <a:defRPr>
                <a:solidFill>
                  <a:schemeClr val="tx1"/>
                </a:solidFill>
                <a:latin typeface="Arial" pitchFamily="34" charset="0"/>
                <a:ea typeface="ＭＳ Ｐゴシック"/>
                <a:cs typeface="ＭＳ Ｐゴシック"/>
              </a:defRPr>
            </a:lvl8pPr>
            <a:lvl9pPr marL="3886200" indent="-228600" defTabSz="457200" fontAlgn="base">
              <a:spcBef>
                <a:spcPct val="0"/>
              </a:spcBef>
              <a:spcAft>
                <a:spcPct val="0"/>
              </a:spcAft>
              <a:defRPr>
                <a:solidFill>
                  <a:schemeClr val="tx1"/>
                </a:solidFill>
                <a:latin typeface="Arial" pitchFamily="34" charset="0"/>
                <a:ea typeface="ＭＳ Ｐゴシック"/>
                <a:cs typeface="ＭＳ Ｐゴシック"/>
              </a:defRPr>
            </a:lvl9pPr>
          </a:lstStyle>
          <a:p>
            <a:pPr>
              <a:lnSpc>
                <a:spcPct val="85000"/>
              </a:lnSpc>
              <a:spcAft>
                <a:spcPts val="600"/>
              </a:spcAft>
              <a:buClr>
                <a:srgbClr val="4F81BD"/>
              </a:buClr>
              <a:buSzPct val="70000"/>
            </a:pPr>
            <a:r>
              <a:rPr lang="en-US" sz="1600" b="1">
                <a:solidFill>
                  <a:srgbClr val="86A315"/>
                </a:solidFill>
                <a:cs typeface="Arial" pitchFamily="34" charset="0"/>
              </a:rPr>
              <a:t>R</a:t>
            </a:r>
            <a:r>
              <a:rPr lang="en-US" sz="1600" b="1" baseline="30000">
                <a:solidFill>
                  <a:srgbClr val="86A315"/>
                </a:solidFill>
                <a:cs typeface="Arial" pitchFamily="34" charset="0"/>
              </a:rPr>
              <a:t>-</a:t>
            </a:r>
            <a:r>
              <a:rPr lang="en-US" sz="1600" b="1">
                <a:solidFill>
                  <a:srgbClr val="86A315"/>
                </a:solidFill>
                <a:cs typeface="Arial" pitchFamily="34" charset="0"/>
              </a:rPr>
              <a:t>H    +   ClO</a:t>
            </a:r>
            <a:r>
              <a:rPr lang="en-US" sz="1600" b="1" baseline="-25000">
                <a:solidFill>
                  <a:srgbClr val="86A315"/>
                </a:solidFill>
                <a:cs typeface="Arial" pitchFamily="34" charset="0"/>
              </a:rPr>
              <a:t>2</a:t>
            </a:r>
          </a:p>
        </p:txBody>
      </p:sp>
      <p:sp>
        <p:nvSpPr>
          <p:cNvPr id="53" name="Isosceles Triangle 52"/>
          <p:cNvSpPr/>
          <p:nvPr/>
        </p:nvSpPr>
        <p:spPr>
          <a:xfrm rot="5400000">
            <a:off x="4648677" y="5155406"/>
            <a:ext cx="381000" cy="169863"/>
          </a:xfrm>
          <a:prstGeom prst="triangle">
            <a:avLst/>
          </a:prstGeom>
          <a:gradFill>
            <a:gsLst>
              <a:gs pos="50000">
                <a:schemeClr val="accent5"/>
              </a:gs>
              <a:gs pos="100000">
                <a:schemeClr val="accent5">
                  <a:lumMod val="5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latin typeface="Arial" pitchFamily="34" charset="0"/>
              <a:cs typeface="Arial" pitchFamily="34" charset="0"/>
            </a:endParaRPr>
          </a:p>
        </p:txBody>
      </p:sp>
      <p:sp>
        <p:nvSpPr>
          <p:cNvPr id="54" name="TextBox 30"/>
          <p:cNvSpPr txBox="1">
            <a:spLocks noChangeArrowheads="1"/>
          </p:cNvSpPr>
          <p:nvPr/>
        </p:nvSpPr>
        <p:spPr bwMode="auto">
          <a:xfrm>
            <a:off x="5111433" y="5089526"/>
            <a:ext cx="2638425"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marL="342900" indent="-342900">
              <a:defRPr>
                <a:solidFill>
                  <a:schemeClr val="tx1"/>
                </a:solidFill>
                <a:latin typeface="Arial" pitchFamily="34" charset="0"/>
                <a:ea typeface="ＭＳ Ｐゴシック"/>
                <a:cs typeface="ＭＳ Ｐゴシック"/>
              </a:defRPr>
            </a:lvl1pPr>
            <a:lvl2pPr marL="742950" indent="-285750">
              <a:defRPr>
                <a:solidFill>
                  <a:schemeClr val="tx1"/>
                </a:solidFill>
                <a:latin typeface="Arial" pitchFamily="34" charset="0"/>
                <a:ea typeface="ＭＳ Ｐゴシック"/>
                <a:cs typeface="ＭＳ Ｐゴシック"/>
              </a:defRPr>
            </a:lvl2pPr>
            <a:lvl3pPr marL="1143000" indent="-228600">
              <a:defRPr>
                <a:solidFill>
                  <a:schemeClr val="tx1"/>
                </a:solidFill>
                <a:latin typeface="Arial" pitchFamily="34" charset="0"/>
                <a:ea typeface="ＭＳ Ｐゴシック"/>
                <a:cs typeface="ＭＳ Ｐゴシック"/>
              </a:defRPr>
            </a:lvl3pPr>
            <a:lvl4pPr marL="1600200" indent="-228600">
              <a:defRPr>
                <a:solidFill>
                  <a:schemeClr val="tx1"/>
                </a:solidFill>
                <a:latin typeface="Arial" pitchFamily="34" charset="0"/>
                <a:ea typeface="ＭＳ Ｐゴシック"/>
                <a:cs typeface="ＭＳ Ｐゴシック"/>
              </a:defRPr>
            </a:lvl4pPr>
            <a:lvl5pPr marL="2057400" indent="-228600">
              <a:defRPr>
                <a:solidFill>
                  <a:schemeClr val="tx1"/>
                </a:solidFill>
                <a:latin typeface="Arial" pitchFamily="34" charset="0"/>
                <a:ea typeface="ＭＳ Ｐゴシック"/>
                <a:cs typeface="ＭＳ Ｐゴシック"/>
              </a:defRPr>
            </a:lvl5pPr>
            <a:lvl6pPr marL="2514600" indent="-228600" defTabSz="457200" fontAlgn="base">
              <a:spcBef>
                <a:spcPct val="0"/>
              </a:spcBef>
              <a:spcAft>
                <a:spcPct val="0"/>
              </a:spcAft>
              <a:defRPr>
                <a:solidFill>
                  <a:schemeClr val="tx1"/>
                </a:solidFill>
                <a:latin typeface="Arial" pitchFamily="34" charset="0"/>
                <a:ea typeface="ＭＳ Ｐゴシック"/>
                <a:cs typeface="ＭＳ Ｐゴシック"/>
              </a:defRPr>
            </a:lvl6pPr>
            <a:lvl7pPr marL="2971800" indent="-228600" defTabSz="457200" fontAlgn="base">
              <a:spcBef>
                <a:spcPct val="0"/>
              </a:spcBef>
              <a:spcAft>
                <a:spcPct val="0"/>
              </a:spcAft>
              <a:defRPr>
                <a:solidFill>
                  <a:schemeClr val="tx1"/>
                </a:solidFill>
                <a:latin typeface="Arial" pitchFamily="34" charset="0"/>
                <a:ea typeface="ＭＳ Ｐゴシック"/>
                <a:cs typeface="ＭＳ Ｐゴシック"/>
              </a:defRPr>
            </a:lvl7pPr>
            <a:lvl8pPr marL="3429000" indent="-228600" defTabSz="457200" fontAlgn="base">
              <a:spcBef>
                <a:spcPct val="0"/>
              </a:spcBef>
              <a:spcAft>
                <a:spcPct val="0"/>
              </a:spcAft>
              <a:defRPr>
                <a:solidFill>
                  <a:schemeClr val="tx1"/>
                </a:solidFill>
                <a:latin typeface="Arial" pitchFamily="34" charset="0"/>
                <a:ea typeface="ＭＳ Ｐゴシック"/>
                <a:cs typeface="ＭＳ Ｐゴシック"/>
              </a:defRPr>
            </a:lvl8pPr>
            <a:lvl9pPr marL="3886200" indent="-228600" defTabSz="457200" fontAlgn="base">
              <a:spcBef>
                <a:spcPct val="0"/>
              </a:spcBef>
              <a:spcAft>
                <a:spcPct val="0"/>
              </a:spcAft>
              <a:defRPr>
                <a:solidFill>
                  <a:schemeClr val="tx1"/>
                </a:solidFill>
                <a:latin typeface="Arial" pitchFamily="34" charset="0"/>
                <a:ea typeface="ＭＳ Ｐゴシック"/>
                <a:cs typeface="ＭＳ Ｐゴシック"/>
              </a:defRPr>
            </a:lvl9pPr>
          </a:lstStyle>
          <a:p>
            <a:pPr>
              <a:lnSpc>
                <a:spcPct val="85000"/>
              </a:lnSpc>
              <a:spcAft>
                <a:spcPts val="600"/>
              </a:spcAft>
              <a:buClr>
                <a:srgbClr val="4F81BD"/>
              </a:buClr>
              <a:buSzPct val="70000"/>
            </a:pPr>
            <a:r>
              <a:rPr lang="en-US" sz="1600" b="1">
                <a:solidFill>
                  <a:srgbClr val="86A315"/>
                </a:solidFill>
                <a:cs typeface="Arial" pitchFamily="34" charset="0"/>
              </a:rPr>
              <a:t>ClO</a:t>
            </a:r>
            <a:r>
              <a:rPr lang="en-US" sz="1600" b="1" baseline="-25000">
                <a:solidFill>
                  <a:srgbClr val="86A315"/>
                </a:solidFill>
                <a:cs typeface="Arial" pitchFamily="34" charset="0"/>
              </a:rPr>
              <a:t>2</a:t>
            </a:r>
            <a:r>
              <a:rPr lang="en-US" sz="1600" b="1" baseline="30000">
                <a:solidFill>
                  <a:srgbClr val="86A315"/>
                </a:solidFill>
                <a:cs typeface="Arial" pitchFamily="34" charset="0"/>
              </a:rPr>
              <a:t>-</a:t>
            </a:r>
          </a:p>
        </p:txBody>
      </p:sp>
      <p:sp>
        <p:nvSpPr>
          <p:cNvPr id="55" name="TextBox 54"/>
          <p:cNvSpPr txBox="1"/>
          <p:nvPr/>
        </p:nvSpPr>
        <p:spPr>
          <a:xfrm>
            <a:off x="3223895" y="5349876"/>
            <a:ext cx="973138" cy="252412"/>
          </a:xfrm>
          <a:prstGeom prst="rect">
            <a:avLst/>
          </a:prstGeom>
        </p:spPr>
        <p:txBody>
          <a:bodyPr/>
          <a:lstStyle/>
          <a:p>
            <a:pPr>
              <a:lnSpc>
                <a:spcPct val="85000"/>
              </a:lnSpc>
              <a:spcAft>
                <a:spcPts val="600"/>
              </a:spcAft>
              <a:buClr>
                <a:srgbClr val="4F81BD"/>
              </a:buClr>
              <a:buSzPct val="70000"/>
              <a:defRPr/>
            </a:pPr>
            <a:r>
              <a:rPr lang="en-US" sz="1200" b="1" dirty="0">
                <a:solidFill>
                  <a:prstClr val="black">
                    <a:lumMod val="75000"/>
                    <a:lumOff val="25000"/>
                  </a:prstClr>
                </a:solidFill>
                <a:cs typeface="Arial" pitchFamily="34" charset="0"/>
              </a:rPr>
              <a:t>Organic</a:t>
            </a:r>
            <a:endParaRPr lang="en-US" sz="1200" b="1" dirty="0">
              <a:solidFill>
                <a:prstClr val="black">
                  <a:lumMod val="75000"/>
                  <a:lumOff val="25000"/>
                </a:prstClr>
              </a:solidFill>
              <a:ea typeface="+mn-ea"/>
              <a:cs typeface="Arial" pitchFamily="34" charset="0"/>
            </a:endParaRPr>
          </a:p>
        </p:txBody>
      </p:sp>
      <p:sp>
        <p:nvSpPr>
          <p:cNvPr id="56" name="TextBox 55"/>
          <p:cNvSpPr txBox="1"/>
          <p:nvPr/>
        </p:nvSpPr>
        <p:spPr>
          <a:xfrm>
            <a:off x="5093970" y="5349876"/>
            <a:ext cx="973138" cy="252412"/>
          </a:xfrm>
          <a:prstGeom prst="rect">
            <a:avLst/>
          </a:prstGeom>
        </p:spPr>
        <p:txBody>
          <a:bodyPr/>
          <a:lstStyle/>
          <a:p>
            <a:pPr>
              <a:lnSpc>
                <a:spcPct val="85000"/>
              </a:lnSpc>
              <a:spcAft>
                <a:spcPts val="600"/>
              </a:spcAft>
              <a:buClr>
                <a:srgbClr val="4F81BD"/>
              </a:buClr>
              <a:buSzPct val="70000"/>
              <a:defRPr/>
            </a:pPr>
            <a:r>
              <a:rPr lang="en-US" altLang="zh-CN" sz="1200" b="1" dirty="0">
                <a:solidFill>
                  <a:prstClr val="black"/>
                </a:solidFill>
                <a:ea typeface="SimSun" pitchFamily="2" charset="-122"/>
              </a:rPr>
              <a:t>Chlorite</a:t>
            </a:r>
            <a:endParaRPr lang="en-US" sz="1200" b="1" dirty="0">
              <a:solidFill>
                <a:prstClr val="black">
                  <a:lumMod val="75000"/>
                  <a:lumOff val="25000"/>
                </a:prstClr>
              </a:solidFill>
              <a:ea typeface="+mn-ea"/>
              <a:cs typeface="Arial" pitchFamily="34" charset="0"/>
            </a:endParaRPr>
          </a:p>
        </p:txBody>
      </p:sp>
      <p:pic>
        <p:nvPicPr>
          <p:cNvPr id="57" name="Picture 34" descr="No_THM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8233" y="4926013"/>
            <a:ext cx="855662" cy="881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8" name="Picture 2" descr="Y:\Client Projects\DUC\24276\Source\PNG\CLO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03045" y="4938713"/>
            <a:ext cx="1019175" cy="6175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131778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ClO2 vs. Cl2</a:t>
            </a:r>
          </a:p>
        </p:txBody>
      </p:sp>
      <p:grpSp>
        <p:nvGrpSpPr>
          <p:cNvPr id="8" name="Group 15"/>
          <p:cNvGrpSpPr>
            <a:grpSpLocks/>
          </p:cNvGrpSpPr>
          <p:nvPr/>
        </p:nvGrpSpPr>
        <p:grpSpPr bwMode="auto">
          <a:xfrm>
            <a:off x="55563" y="3333700"/>
            <a:ext cx="9088437" cy="815975"/>
            <a:chOff x="0" y="2982913"/>
            <a:chExt cx="9144001" cy="816730"/>
          </a:xfrm>
        </p:grpSpPr>
        <p:sp>
          <p:nvSpPr>
            <p:cNvPr id="9" name="Rectangle 14"/>
            <p:cNvSpPr>
              <a:spLocks noChangeArrowheads="1"/>
            </p:cNvSpPr>
            <p:nvPr/>
          </p:nvSpPr>
          <p:spPr bwMode="auto">
            <a:xfrm>
              <a:off x="0" y="2982913"/>
              <a:ext cx="9144001" cy="703914"/>
            </a:xfrm>
            <a:prstGeom prst="rect">
              <a:avLst/>
            </a:prstGeom>
            <a:gradFill flip="none" rotWithShape="0">
              <a:gsLst>
                <a:gs pos="50000">
                  <a:schemeClr val="bg1"/>
                </a:gs>
                <a:gs pos="100000">
                  <a:schemeClr val="bg1">
                    <a:lumMod val="8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tIns="0" bIns="0" anchor="ctr"/>
            <a:lstStyle/>
            <a:p>
              <a:pPr marL="1712913">
                <a:defRPr/>
              </a:pPr>
              <a:endParaRPr lang="en-US" sz="1600" dirty="0">
                <a:solidFill>
                  <a:srgbClr val="4F81BD"/>
                </a:solidFill>
                <a:latin typeface="Arial" pitchFamily="34" charset="0"/>
                <a:cs typeface="Arial" pitchFamily="34" charset="0"/>
              </a:endParaRPr>
            </a:p>
          </p:txBody>
        </p:sp>
        <p:sp>
          <p:nvSpPr>
            <p:cNvPr id="10" name="Rectangle 9"/>
            <p:cNvSpPr/>
            <p:nvPr/>
          </p:nvSpPr>
          <p:spPr>
            <a:xfrm rot="10800000">
              <a:off x="0" y="3685237"/>
              <a:ext cx="9144001" cy="114406"/>
            </a:xfrm>
            <a:prstGeom prst="rect">
              <a:avLst/>
            </a:prstGeom>
            <a:gradFill>
              <a:gsLst>
                <a:gs pos="0">
                  <a:schemeClr val="bg1">
                    <a:alpha val="0"/>
                  </a:schemeClr>
                </a:gs>
                <a:gs pos="100000">
                  <a:schemeClr val="tx1">
                    <a:lumMod val="50000"/>
                    <a:lumOff val="50000"/>
                    <a:alpha val="6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latin typeface="Arial" pitchFamily="34" charset="0"/>
                <a:cs typeface="Arial" pitchFamily="34" charset="0"/>
              </a:endParaRPr>
            </a:p>
          </p:txBody>
        </p:sp>
        <p:cxnSp>
          <p:nvCxnSpPr>
            <p:cNvPr id="11" name="Straight Connector 10"/>
            <p:cNvCxnSpPr/>
            <p:nvPr/>
          </p:nvCxnSpPr>
          <p:spPr>
            <a:xfrm>
              <a:off x="0" y="3686827"/>
              <a:ext cx="914400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2" name="Text Placeholder 3"/>
          <p:cNvSpPr>
            <a:spLocks noGrp="1"/>
          </p:cNvSpPr>
          <p:nvPr>
            <p:ph idx="4294967295"/>
          </p:nvPr>
        </p:nvSpPr>
        <p:spPr>
          <a:xfrm>
            <a:off x="328613" y="1414214"/>
            <a:ext cx="8139113" cy="450850"/>
          </a:xfrm>
          <a:prstGeom prst="rect">
            <a:avLst/>
          </a:prstGeom>
        </p:spPr>
        <p:txBody>
          <a:bodyPr>
            <a:noAutofit/>
          </a:bodyPr>
          <a:lstStyle/>
          <a:p>
            <a:pPr marL="0" indent="0" eaLnBrk="1" hangingPunct="1">
              <a:buNone/>
            </a:pPr>
            <a:r>
              <a:rPr lang="en-US" sz="1600" b="1" dirty="0">
                <a:solidFill>
                  <a:schemeClr val="tx1"/>
                </a:solidFill>
              </a:rPr>
              <a:t>One of the most important properties of chlorine dioxide that sets it apart from chlorine is its behavior when placed in water</a:t>
            </a:r>
          </a:p>
        </p:txBody>
      </p:sp>
      <p:grpSp>
        <p:nvGrpSpPr>
          <p:cNvPr id="13" name="Group 5"/>
          <p:cNvGrpSpPr>
            <a:grpSpLocks/>
          </p:cNvGrpSpPr>
          <p:nvPr/>
        </p:nvGrpSpPr>
        <p:grpSpPr bwMode="auto">
          <a:xfrm>
            <a:off x="328613" y="2333575"/>
            <a:ext cx="2074862" cy="1654175"/>
            <a:chOff x="-341767" y="2139950"/>
            <a:chExt cx="4924880" cy="3924300"/>
          </a:xfrm>
        </p:grpSpPr>
        <p:sp>
          <p:nvSpPr>
            <p:cNvPr id="14" name="Oval 24"/>
            <p:cNvSpPr>
              <a:spLocks noChangeArrowheads="1"/>
            </p:cNvSpPr>
            <p:nvPr/>
          </p:nvSpPr>
          <p:spPr bwMode="gray">
            <a:xfrm>
              <a:off x="-341767" y="5696878"/>
              <a:ext cx="4924880" cy="367372"/>
            </a:xfrm>
            <a:prstGeom prst="ellipse">
              <a:avLst/>
            </a:prstGeom>
            <a:gradFill rotWithShape="1">
              <a:gsLst>
                <a:gs pos="0">
                  <a:srgbClr val="000000">
                    <a:alpha val="20000"/>
                  </a:srgbClr>
                </a:gs>
                <a:gs pos="100000">
                  <a:srgbClr val="000000">
                    <a:alpha val="0"/>
                  </a:srgbClr>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prstClr val="black"/>
                </a:solidFill>
              </a:endParaRPr>
            </a:p>
          </p:txBody>
        </p:sp>
        <p:sp>
          <p:nvSpPr>
            <p:cNvPr id="15" name="Oval 14"/>
            <p:cNvSpPr/>
            <p:nvPr/>
          </p:nvSpPr>
          <p:spPr>
            <a:xfrm>
              <a:off x="267486" y="2139950"/>
              <a:ext cx="3706373" cy="3706372"/>
            </a:xfrm>
            <a:prstGeom prst="ellipse">
              <a:avLst/>
            </a:prstGeom>
            <a:gradFill>
              <a:gsLst>
                <a:gs pos="0">
                  <a:schemeClr val="bg1"/>
                </a:gs>
                <a:gs pos="100000">
                  <a:schemeClr val="bg1">
                    <a:lumMod val="50000"/>
                  </a:schemeClr>
                </a:gs>
              </a:gsLst>
              <a:lin ang="5400000" scaled="0"/>
            </a:gradFill>
            <a:ln w="19050">
              <a:gradFill>
                <a:gsLst>
                  <a:gs pos="0">
                    <a:schemeClr val="bg1">
                      <a:lumMod val="85000"/>
                    </a:schemeClr>
                  </a:gs>
                  <a:gs pos="100000">
                    <a:schemeClr val="bg1">
                      <a:lumMod val="50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latin typeface="Arial" pitchFamily="34" charset="0"/>
                <a:cs typeface="Arial" pitchFamily="34" charset="0"/>
              </a:endParaRPr>
            </a:p>
          </p:txBody>
        </p:sp>
        <p:sp>
          <p:nvSpPr>
            <p:cNvPr id="16" name="Oval 15"/>
            <p:cNvSpPr/>
            <p:nvPr/>
          </p:nvSpPr>
          <p:spPr>
            <a:xfrm>
              <a:off x="417189" y="2289653"/>
              <a:ext cx="3406968" cy="3406967"/>
            </a:xfrm>
            <a:prstGeom prst="ellipse">
              <a:avLst/>
            </a:prstGeom>
            <a:gradFill>
              <a:gsLst>
                <a:gs pos="50000">
                  <a:schemeClr val="bg1"/>
                </a:gs>
                <a:gs pos="100000">
                  <a:schemeClr val="bg1">
                    <a:lumMod val="85000"/>
                  </a:schemeClr>
                </a:gs>
              </a:gsLst>
              <a:lin ang="5400000" scaled="0"/>
            </a:gradFill>
            <a:ln w="12700">
              <a:gradFill>
                <a:gsLst>
                  <a:gs pos="0">
                    <a:schemeClr val="bg1"/>
                  </a:gs>
                  <a:gs pos="100000">
                    <a:schemeClr val="bg1">
                      <a:lumMod val="75000"/>
                    </a:schemeClr>
                  </a:gs>
                </a:gsLst>
                <a:lin ang="5400000" scaled="0"/>
              </a:gra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latin typeface="Arial" pitchFamily="34" charset="0"/>
                <a:cs typeface="Arial" pitchFamily="34" charset="0"/>
              </a:endParaRPr>
            </a:p>
          </p:txBody>
        </p:sp>
      </p:grpSp>
      <p:grpSp>
        <p:nvGrpSpPr>
          <p:cNvPr id="17" name="Group 9"/>
          <p:cNvGrpSpPr>
            <a:grpSpLocks/>
          </p:cNvGrpSpPr>
          <p:nvPr/>
        </p:nvGrpSpPr>
        <p:grpSpPr bwMode="auto">
          <a:xfrm>
            <a:off x="328613" y="4400500"/>
            <a:ext cx="2074862" cy="1654175"/>
            <a:chOff x="-341767" y="2139950"/>
            <a:chExt cx="4924880" cy="3924300"/>
          </a:xfrm>
        </p:grpSpPr>
        <p:sp>
          <p:nvSpPr>
            <p:cNvPr id="18" name="Oval 24"/>
            <p:cNvSpPr>
              <a:spLocks noChangeArrowheads="1"/>
            </p:cNvSpPr>
            <p:nvPr/>
          </p:nvSpPr>
          <p:spPr bwMode="gray">
            <a:xfrm>
              <a:off x="-341767" y="5696878"/>
              <a:ext cx="4924880" cy="367372"/>
            </a:xfrm>
            <a:prstGeom prst="ellipse">
              <a:avLst/>
            </a:prstGeom>
            <a:gradFill rotWithShape="1">
              <a:gsLst>
                <a:gs pos="0">
                  <a:srgbClr val="000000">
                    <a:alpha val="20000"/>
                  </a:srgbClr>
                </a:gs>
                <a:gs pos="100000">
                  <a:srgbClr val="000000">
                    <a:alpha val="0"/>
                  </a:srgbClr>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prstClr val="black"/>
                </a:solidFill>
              </a:endParaRPr>
            </a:p>
          </p:txBody>
        </p:sp>
        <p:sp>
          <p:nvSpPr>
            <p:cNvPr id="19" name="Oval 18"/>
            <p:cNvSpPr/>
            <p:nvPr/>
          </p:nvSpPr>
          <p:spPr>
            <a:xfrm>
              <a:off x="267486" y="2139950"/>
              <a:ext cx="3706373" cy="3706372"/>
            </a:xfrm>
            <a:prstGeom prst="ellipse">
              <a:avLst/>
            </a:prstGeom>
            <a:gradFill>
              <a:gsLst>
                <a:gs pos="0">
                  <a:schemeClr val="bg1"/>
                </a:gs>
                <a:gs pos="100000">
                  <a:schemeClr val="bg1">
                    <a:lumMod val="50000"/>
                  </a:schemeClr>
                </a:gs>
              </a:gsLst>
              <a:lin ang="5400000" scaled="0"/>
            </a:gradFill>
            <a:ln w="19050">
              <a:gradFill>
                <a:gsLst>
                  <a:gs pos="0">
                    <a:schemeClr val="bg1">
                      <a:lumMod val="85000"/>
                    </a:schemeClr>
                  </a:gs>
                  <a:gs pos="100000">
                    <a:schemeClr val="bg1">
                      <a:lumMod val="50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latin typeface="Arial" pitchFamily="34" charset="0"/>
                <a:cs typeface="Arial" pitchFamily="34" charset="0"/>
              </a:endParaRPr>
            </a:p>
          </p:txBody>
        </p:sp>
        <p:sp>
          <p:nvSpPr>
            <p:cNvPr id="20" name="Oval 19"/>
            <p:cNvSpPr/>
            <p:nvPr/>
          </p:nvSpPr>
          <p:spPr>
            <a:xfrm>
              <a:off x="417189" y="2289653"/>
              <a:ext cx="3406968" cy="3406967"/>
            </a:xfrm>
            <a:prstGeom prst="ellipse">
              <a:avLst/>
            </a:prstGeom>
            <a:gradFill>
              <a:gsLst>
                <a:gs pos="50000">
                  <a:schemeClr val="bg1"/>
                </a:gs>
                <a:gs pos="100000">
                  <a:schemeClr val="bg1">
                    <a:lumMod val="85000"/>
                  </a:schemeClr>
                </a:gs>
              </a:gsLst>
              <a:lin ang="5400000" scaled="0"/>
            </a:gradFill>
            <a:ln w="12700">
              <a:gradFill>
                <a:gsLst>
                  <a:gs pos="0">
                    <a:schemeClr val="bg1"/>
                  </a:gs>
                  <a:gs pos="100000">
                    <a:schemeClr val="bg1">
                      <a:lumMod val="75000"/>
                    </a:schemeClr>
                  </a:gs>
                </a:gsLst>
                <a:lin ang="5400000" scaled="0"/>
              </a:gra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latin typeface="Arial" pitchFamily="34" charset="0"/>
                <a:cs typeface="Arial" pitchFamily="34" charset="0"/>
              </a:endParaRPr>
            </a:p>
          </p:txBody>
        </p:sp>
      </p:grpSp>
      <p:sp>
        <p:nvSpPr>
          <p:cNvPr id="21" name="Text Placeholder 3"/>
          <p:cNvSpPr txBox="1">
            <a:spLocks/>
          </p:cNvSpPr>
          <p:nvPr/>
        </p:nvSpPr>
        <p:spPr>
          <a:xfrm>
            <a:off x="2270125" y="2125414"/>
            <a:ext cx="6481763" cy="1441450"/>
          </a:xfrm>
          <a:prstGeom prst="rect">
            <a:avLst/>
          </a:prstGeom>
        </p:spPr>
        <p:txBody>
          <a:bodyPr/>
          <a:lstStyle/>
          <a:p>
            <a:pPr marL="342900" indent="-342900">
              <a:lnSpc>
                <a:spcPct val="85000"/>
              </a:lnSpc>
              <a:spcBef>
                <a:spcPts val="1200"/>
              </a:spcBef>
              <a:buClr>
                <a:srgbClr val="4F81BD"/>
              </a:buClr>
              <a:buSzPct val="70000"/>
              <a:defRPr/>
            </a:pPr>
            <a:r>
              <a:rPr lang="en-US" sz="1600" b="1" dirty="0">
                <a:solidFill>
                  <a:prstClr val="black">
                    <a:lumMod val="75000"/>
                    <a:lumOff val="25000"/>
                  </a:prstClr>
                </a:solidFill>
                <a:cs typeface="Arial" pitchFamily="34" charset="0"/>
              </a:rPr>
              <a:t>ClO</a:t>
            </a:r>
            <a:r>
              <a:rPr lang="en-US" sz="1600" b="1" baseline="-25000" dirty="0">
                <a:solidFill>
                  <a:prstClr val="black">
                    <a:lumMod val="75000"/>
                    <a:lumOff val="25000"/>
                  </a:prstClr>
                </a:solidFill>
                <a:cs typeface="Arial" pitchFamily="34" charset="0"/>
              </a:rPr>
              <a:t>2</a:t>
            </a:r>
            <a:r>
              <a:rPr lang="en-US" sz="1600" b="1" dirty="0">
                <a:solidFill>
                  <a:prstClr val="black">
                    <a:lumMod val="75000"/>
                    <a:lumOff val="25000"/>
                  </a:prstClr>
                </a:solidFill>
                <a:cs typeface="Arial" pitchFamily="34" charset="0"/>
              </a:rPr>
              <a:t>:</a:t>
            </a:r>
          </a:p>
          <a:p>
            <a:pPr marL="342900" indent="-342900">
              <a:lnSpc>
                <a:spcPct val="85000"/>
              </a:lnSpc>
              <a:spcBef>
                <a:spcPts val="600"/>
              </a:spcBef>
              <a:buClr>
                <a:srgbClr val="4F81BD"/>
              </a:buClr>
              <a:buSzPct val="70000"/>
              <a:buFont typeface="Wingdings" panose="05000000000000000000" pitchFamily="2" charset="2"/>
              <a:buChar char="q"/>
              <a:defRPr/>
            </a:pPr>
            <a:r>
              <a:rPr lang="en-US" sz="1400" b="1" dirty="0">
                <a:solidFill>
                  <a:prstClr val="black">
                    <a:lumMod val="75000"/>
                    <a:lumOff val="25000"/>
                  </a:prstClr>
                </a:solidFill>
                <a:cs typeface="Arial" pitchFamily="34" charset="0"/>
              </a:rPr>
              <a:t>Chlorine dioxide is 10 times more soluble in water than chlorine (3.01 grams/liter at 25 degrees C)</a:t>
            </a:r>
          </a:p>
          <a:p>
            <a:pPr marL="342900" indent="-342900">
              <a:lnSpc>
                <a:spcPct val="85000"/>
              </a:lnSpc>
              <a:spcBef>
                <a:spcPts val="600"/>
              </a:spcBef>
              <a:buClr>
                <a:srgbClr val="4F81BD"/>
              </a:buClr>
              <a:buSzPct val="70000"/>
              <a:buFont typeface="Wingdings" panose="05000000000000000000" pitchFamily="2" charset="2"/>
              <a:buChar char="q"/>
              <a:defRPr/>
            </a:pPr>
            <a:r>
              <a:rPr lang="en-US" sz="1400" b="1" dirty="0">
                <a:solidFill>
                  <a:prstClr val="black">
                    <a:lumMod val="75000"/>
                    <a:lumOff val="25000"/>
                  </a:prstClr>
                </a:solidFill>
                <a:cs typeface="Arial" pitchFamily="34" charset="0"/>
              </a:rPr>
              <a:t>ClO</a:t>
            </a:r>
            <a:r>
              <a:rPr lang="en-US" sz="1400" b="1" baseline="-25000" dirty="0">
                <a:solidFill>
                  <a:prstClr val="black">
                    <a:lumMod val="75000"/>
                    <a:lumOff val="25000"/>
                  </a:prstClr>
                </a:solidFill>
                <a:cs typeface="Arial" pitchFamily="34" charset="0"/>
              </a:rPr>
              <a:t>2</a:t>
            </a:r>
            <a:r>
              <a:rPr lang="en-US" sz="1400" b="1" dirty="0">
                <a:solidFill>
                  <a:prstClr val="black">
                    <a:lumMod val="75000"/>
                    <a:lumOff val="25000"/>
                  </a:prstClr>
                </a:solidFill>
                <a:cs typeface="Arial" pitchFamily="34" charset="0"/>
              </a:rPr>
              <a:t> doesn't hydrolyze when placed in solution. It remains as a "true" dissolved gas</a:t>
            </a:r>
          </a:p>
          <a:p>
            <a:pPr marL="342900" indent="-342900">
              <a:lnSpc>
                <a:spcPct val="85000"/>
              </a:lnSpc>
              <a:spcBef>
                <a:spcPts val="600"/>
              </a:spcBef>
              <a:buClr>
                <a:srgbClr val="4F81BD"/>
              </a:buClr>
              <a:buSzPct val="70000"/>
              <a:buFont typeface="Wingdings" panose="05000000000000000000" pitchFamily="2" charset="2"/>
              <a:buChar char="q"/>
              <a:defRPr/>
            </a:pPr>
            <a:r>
              <a:rPr lang="en-US" sz="1400" b="1" dirty="0">
                <a:solidFill>
                  <a:prstClr val="black">
                    <a:lumMod val="75000"/>
                    <a:lumOff val="25000"/>
                  </a:prstClr>
                </a:solidFill>
                <a:cs typeface="Arial" pitchFamily="34" charset="0"/>
              </a:rPr>
              <a:t>Retains its useful oxidative and biocidal properties throughout broad pH range (2 to 10 pH) </a:t>
            </a:r>
          </a:p>
          <a:p>
            <a:pPr marL="342900" indent="-342900">
              <a:lnSpc>
                <a:spcPct val="85000"/>
              </a:lnSpc>
              <a:spcBef>
                <a:spcPts val="1200"/>
              </a:spcBef>
              <a:buClr>
                <a:srgbClr val="4F81BD"/>
              </a:buClr>
              <a:buSzPct val="70000"/>
              <a:buFontTx/>
              <a:buBlip>
                <a:blip r:embed="rId2"/>
              </a:buBlip>
              <a:defRPr/>
            </a:pPr>
            <a:endParaRPr lang="en-US" sz="1600" dirty="0">
              <a:solidFill>
                <a:prstClr val="black">
                  <a:lumMod val="75000"/>
                  <a:lumOff val="25000"/>
                </a:prstClr>
              </a:solidFill>
              <a:ea typeface="+mn-ea"/>
              <a:cs typeface="Arial" pitchFamily="34" charset="0"/>
            </a:endParaRPr>
          </a:p>
        </p:txBody>
      </p:sp>
      <p:sp>
        <p:nvSpPr>
          <p:cNvPr id="22" name="Text Placeholder 3"/>
          <p:cNvSpPr txBox="1">
            <a:spLocks/>
          </p:cNvSpPr>
          <p:nvPr/>
        </p:nvSpPr>
        <p:spPr>
          <a:xfrm>
            <a:off x="2146796" y="4274220"/>
            <a:ext cx="6854329" cy="1688594"/>
          </a:xfrm>
          <a:prstGeom prst="rect">
            <a:avLst/>
          </a:prstGeom>
        </p:spPr>
        <p:txBody>
          <a:bodyPr/>
          <a:lstStyle/>
          <a:p>
            <a:pPr marL="342900" indent="-342900">
              <a:lnSpc>
                <a:spcPct val="85000"/>
              </a:lnSpc>
              <a:spcBef>
                <a:spcPts val="1200"/>
              </a:spcBef>
              <a:buClr>
                <a:srgbClr val="4F81BD"/>
              </a:buClr>
              <a:buSzPct val="70000"/>
              <a:defRPr/>
            </a:pPr>
            <a:r>
              <a:rPr lang="en-US" sz="1600" b="1" dirty="0">
                <a:solidFill>
                  <a:prstClr val="black">
                    <a:lumMod val="75000"/>
                    <a:lumOff val="25000"/>
                  </a:prstClr>
                </a:solidFill>
                <a:cs typeface="Arial" pitchFamily="34" charset="0"/>
              </a:rPr>
              <a:t>Cl</a:t>
            </a:r>
            <a:r>
              <a:rPr lang="en-US" sz="1600" b="1" baseline="-25000" dirty="0">
                <a:solidFill>
                  <a:prstClr val="black">
                    <a:lumMod val="75000"/>
                    <a:lumOff val="25000"/>
                  </a:prstClr>
                </a:solidFill>
                <a:cs typeface="Arial" pitchFamily="34" charset="0"/>
              </a:rPr>
              <a:t>2</a:t>
            </a:r>
            <a:r>
              <a:rPr lang="en-US" sz="1600" b="1" dirty="0">
                <a:solidFill>
                  <a:prstClr val="black">
                    <a:lumMod val="75000"/>
                    <a:lumOff val="25000"/>
                  </a:prstClr>
                </a:solidFill>
                <a:cs typeface="Arial" pitchFamily="34" charset="0"/>
              </a:rPr>
              <a:t>:</a:t>
            </a:r>
          </a:p>
          <a:p>
            <a:pPr marL="342900" indent="-342900">
              <a:lnSpc>
                <a:spcPct val="85000"/>
              </a:lnSpc>
              <a:spcBef>
                <a:spcPts val="600"/>
              </a:spcBef>
              <a:buClr>
                <a:srgbClr val="4F81BD"/>
              </a:buClr>
              <a:buSzPct val="70000"/>
              <a:buFont typeface="Wingdings" panose="05000000000000000000" pitchFamily="2" charset="2"/>
              <a:buChar char="q"/>
              <a:defRPr/>
            </a:pPr>
            <a:r>
              <a:rPr lang="en-US" sz="1400" b="1" dirty="0">
                <a:solidFill>
                  <a:prstClr val="black">
                    <a:lumMod val="75000"/>
                    <a:lumOff val="25000"/>
                  </a:prstClr>
                </a:solidFill>
                <a:cs typeface="Arial" pitchFamily="34" charset="0"/>
              </a:rPr>
              <a:t>Chlorine disassociates when placed in water to form hypochlorous acid chlorine gas</a:t>
            </a:r>
          </a:p>
          <a:p>
            <a:pPr marL="342900" indent="-342900">
              <a:lnSpc>
                <a:spcPct val="85000"/>
              </a:lnSpc>
              <a:spcBef>
                <a:spcPts val="600"/>
              </a:spcBef>
              <a:buClr>
                <a:srgbClr val="4F81BD"/>
              </a:buClr>
              <a:buSzPct val="70000"/>
              <a:buFont typeface="Wingdings" panose="05000000000000000000" pitchFamily="2" charset="2"/>
              <a:buChar char="q"/>
              <a:defRPr/>
            </a:pPr>
            <a:r>
              <a:rPr lang="en-US" sz="1400" b="1" dirty="0">
                <a:solidFill>
                  <a:prstClr val="black">
                    <a:lumMod val="75000"/>
                    <a:lumOff val="25000"/>
                  </a:prstClr>
                </a:solidFill>
                <a:cs typeface="Arial" pitchFamily="34" charset="0"/>
              </a:rPr>
              <a:t>Hypochlorous acid is the primary biocide in solution, which disassociates </a:t>
            </a:r>
            <a:br>
              <a:rPr lang="en-US" sz="1400" b="1" dirty="0">
                <a:solidFill>
                  <a:prstClr val="black">
                    <a:lumMod val="75000"/>
                    <a:lumOff val="25000"/>
                  </a:prstClr>
                </a:solidFill>
                <a:cs typeface="Arial" pitchFamily="34" charset="0"/>
              </a:rPr>
            </a:br>
            <a:r>
              <a:rPr lang="en-US" sz="1400" b="1" dirty="0">
                <a:solidFill>
                  <a:prstClr val="black">
                    <a:lumMod val="75000"/>
                    <a:lumOff val="25000"/>
                  </a:prstClr>
                </a:solidFill>
                <a:cs typeface="Arial" pitchFamily="34" charset="0"/>
              </a:rPr>
              <a:t>to form hypochlorite ion with increasing pH</a:t>
            </a:r>
          </a:p>
          <a:p>
            <a:pPr marL="342900" indent="-342900">
              <a:lnSpc>
                <a:spcPct val="85000"/>
              </a:lnSpc>
              <a:spcBef>
                <a:spcPts val="600"/>
              </a:spcBef>
              <a:buClr>
                <a:srgbClr val="4F81BD"/>
              </a:buClr>
              <a:buSzPct val="70000"/>
              <a:buFont typeface="Wingdings" panose="05000000000000000000" pitchFamily="2" charset="2"/>
              <a:buChar char="q"/>
              <a:defRPr/>
            </a:pPr>
            <a:r>
              <a:rPr lang="en-US" sz="1400" b="1" spc="-20" dirty="0">
                <a:solidFill>
                  <a:prstClr val="black">
                    <a:lumMod val="75000"/>
                    <a:lumOff val="25000"/>
                  </a:prstClr>
                </a:solidFill>
                <a:cs typeface="Arial" pitchFamily="34" charset="0"/>
              </a:rPr>
              <a:t>Hypochlorite ion is far less effective in controlling microbes as </a:t>
            </a:r>
            <a:r>
              <a:rPr lang="en-US" sz="1400" b="1" dirty="0">
                <a:solidFill>
                  <a:prstClr val="black">
                    <a:lumMod val="75000"/>
                    <a:lumOff val="25000"/>
                  </a:prstClr>
                </a:solidFill>
                <a:cs typeface="Arial" pitchFamily="34" charset="0"/>
              </a:rPr>
              <a:t>hypochlorous </a:t>
            </a:r>
            <a:r>
              <a:rPr lang="en-US" sz="1400" b="1" spc="-20" dirty="0">
                <a:solidFill>
                  <a:prstClr val="black">
                    <a:lumMod val="75000"/>
                    <a:lumOff val="25000"/>
                  </a:prstClr>
                </a:solidFill>
                <a:cs typeface="Arial" pitchFamily="34" charset="0"/>
              </a:rPr>
              <a:t>acid </a:t>
            </a:r>
          </a:p>
          <a:p>
            <a:pPr marL="342900" indent="-342900">
              <a:lnSpc>
                <a:spcPct val="85000"/>
              </a:lnSpc>
              <a:spcBef>
                <a:spcPts val="600"/>
              </a:spcBef>
              <a:buClr>
                <a:srgbClr val="4F81BD"/>
              </a:buClr>
              <a:buSzPct val="70000"/>
              <a:buFont typeface="Wingdings" panose="05000000000000000000" pitchFamily="2" charset="2"/>
              <a:buChar char="q"/>
              <a:defRPr/>
            </a:pPr>
            <a:r>
              <a:rPr lang="en-US" sz="1400" b="1" dirty="0">
                <a:solidFill>
                  <a:prstClr val="black">
                    <a:lumMod val="75000"/>
                    <a:lumOff val="25000"/>
                  </a:prstClr>
                </a:solidFill>
                <a:cs typeface="Arial" pitchFamily="34" charset="0"/>
              </a:rPr>
              <a:t>Chlorine is an effective biocide only in systems where pH is &lt; 8.0 however highly corrosive and full of dangerous byproducts </a:t>
            </a:r>
          </a:p>
        </p:txBody>
      </p:sp>
      <p:pic>
        <p:nvPicPr>
          <p:cNvPr id="23" name="Picture 2" descr="Y:\Client Projects\DUC\24276\Source\PNG\CL2.png.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0263" y="5045025"/>
            <a:ext cx="1071562" cy="309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4" name="Picture 2" descr="Y:\Client Projects\DUC\24276\Source\PNG\CLO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5663" y="2808238"/>
            <a:ext cx="1019175" cy="619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25" name="Straight Connector 24"/>
          <p:cNvCxnSpPr/>
          <p:nvPr/>
        </p:nvCxnSpPr>
        <p:spPr>
          <a:xfrm flipH="1">
            <a:off x="417369" y="1273257"/>
            <a:ext cx="8223249" cy="0"/>
          </a:xfrm>
          <a:prstGeom prst="line">
            <a:avLst/>
          </a:prstGeom>
          <a:ln>
            <a:solidFill>
              <a:srgbClr val="5B9BD5"/>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143617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ClO2 “Selective” Economics</a:t>
            </a:r>
          </a:p>
        </p:txBody>
      </p:sp>
      <p:grpSp>
        <p:nvGrpSpPr>
          <p:cNvPr id="30" name="Group 3"/>
          <p:cNvGrpSpPr>
            <a:grpSpLocks/>
          </p:cNvGrpSpPr>
          <p:nvPr/>
        </p:nvGrpSpPr>
        <p:grpSpPr bwMode="auto">
          <a:xfrm>
            <a:off x="616577" y="1504156"/>
            <a:ext cx="7472363" cy="4782344"/>
            <a:chOff x="1610" y="1162"/>
            <a:chExt cx="3687" cy="2545"/>
          </a:xfrm>
        </p:grpSpPr>
        <p:sp>
          <p:nvSpPr>
            <p:cNvPr id="31" name="Rectangle 4"/>
            <p:cNvSpPr>
              <a:spLocks noChangeArrowheads="1"/>
            </p:cNvSpPr>
            <p:nvPr/>
          </p:nvSpPr>
          <p:spPr bwMode="auto">
            <a:xfrm>
              <a:off x="2426" y="3430"/>
              <a:ext cx="2268" cy="27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0" tIns="0" rIns="0" bIns="0" anchor="ctr"/>
            <a:lstStyle>
              <a:lvl1pPr defTabSz="382588" eaLnBrk="0" hangingPunct="0">
                <a:defRPr>
                  <a:solidFill>
                    <a:schemeClr val="tx1"/>
                  </a:solidFill>
                  <a:latin typeface="Arial" charset="0"/>
                </a:defRPr>
              </a:lvl1pPr>
              <a:lvl2pPr marL="742950" indent="-285750" defTabSz="382588" eaLnBrk="0" hangingPunct="0">
                <a:defRPr>
                  <a:solidFill>
                    <a:schemeClr val="tx1"/>
                  </a:solidFill>
                  <a:latin typeface="Arial" charset="0"/>
                </a:defRPr>
              </a:lvl2pPr>
              <a:lvl3pPr marL="1143000" indent="-228600" defTabSz="382588" eaLnBrk="0" hangingPunct="0">
                <a:defRPr>
                  <a:solidFill>
                    <a:schemeClr val="tx1"/>
                  </a:solidFill>
                  <a:latin typeface="Arial" charset="0"/>
                </a:defRPr>
              </a:lvl3pPr>
              <a:lvl4pPr marL="1600200" indent="-228600" defTabSz="382588" eaLnBrk="0" hangingPunct="0">
                <a:defRPr>
                  <a:solidFill>
                    <a:schemeClr val="tx1"/>
                  </a:solidFill>
                  <a:latin typeface="Arial" charset="0"/>
                </a:defRPr>
              </a:lvl4pPr>
              <a:lvl5pPr marL="2057400" indent="-228600" defTabSz="382588" eaLnBrk="0" hangingPunct="0">
                <a:defRPr>
                  <a:solidFill>
                    <a:schemeClr val="tx1"/>
                  </a:solidFill>
                  <a:latin typeface="Arial" charset="0"/>
                </a:defRPr>
              </a:lvl5pPr>
              <a:lvl6pPr marL="2514600" indent="-228600" defTabSz="382588" eaLnBrk="0" fontAlgn="base" hangingPunct="0">
                <a:spcBef>
                  <a:spcPct val="0"/>
                </a:spcBef>
                <a:spcAft>
                  <a:spcPct val="0"/>
                </a:spcAft>
                <a:defRPr>
                  <a:solidFill>
                    <a:schemeClr val="tx1"/>
                  </a:solidFill>
                  <a:latin typeface="Arial" charset="0"/>
                </a:defRPr>
              </a:lvl6pPr>
              <a:lvl7pPr marL="2971800" indent="-228600" defTabSz="382588" eaLnBrk="0" fontAlgn="base" hangingPunct="0">
                <a:spcBef>
                  <a:spcPct val="0"/>
                </a:spcBef>
                <a:spcAft>
                  <a:spcPct val="0"/>
                </a:spcAft>
                <a:defRPr>
                  <a:solidFill>
                    <a:schemeClr val="tx1"/>
                  </a:solidFill>
                  <a:latin typeface="Arial" charset="0"/>
                </a:defRPr>
              </a:lvl7pPr>
              <a:lvl8pPr marL="3429000" indent="-228600" defTabSz="382588" eaLnBrk="0" fontAlgn="base" hangingPunct="0">
                <a:spcBef>
                  <a:spcPct val="0"/>
                </a:spcBef>
                <a:spcAft>
                  <a:spcPct val="0"/>
                </a:spcAft>
                <a:defRPr>
                  <a:solidFill>
                    <a:schemeClr val="tx1"/>
                  </a:solidFill>
                  <a:latin typeface="Arial" charset="0"/>
                </a:defRPr>
              </a:lvl8pPr>
              <a:lvl9pPr marL="3886200" indent="-228600" defTabSz="382588" eaLnBrk="0" fontAlgn="base" hangingPunct="0">
                <a:spcBef>
                  <a:spcPct val="0"/>
                </a:spcBef>
                <a:spcAft>
                  <a:spcPct val="0"/>
                </a:spcAft>
                <a:defRPr>
                  <a:solidFill>
                    <a:schemeClr val="tx1"/>
                  </a:solidFill>
                  <a:latin typeface="Arial" charset="0"/>
                </a:defRPr>
              </a:lvl9pPr>
            </a:lstStyle>
            <a:p>
              <a:r>
                <a:rPr lang="en-US" altLang="en-US" sz="1400" b="1"/>
                <a:t>INCREASING SYSTEM CONTAMINATION</a:t>
              </a:r>
            </a:p>
          </p:txBody>
        </p:sp>
        <p:sp>
          <p:nvSpPr>
            <p:cNvPr id="32" name="Rectangle 5"/>
            <p:cNvSpPr>
              <a:spLocks noChangeArrowheads="1"/>
            </p:cNvSpPr>
            <p:nvPr/>
          </p:nvSpPr>
          <p:spPr bwMode="auto">
            <a:xfrm>
              <a:off x="3878" y="2704"/>
              <a:ext cx="1265" cy="27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0" tIns="0" rIns="0" bIns="0" anchor="ctr"/>
            <a:lstStyle>
              <a:lvl1pPr defTabSz="382588" eaLnBrk="0" hangingPunct="0">
                <a:defRPr>
                  <a:solidFill>
                    <a:schemeClr val="tx1"/>
                  </a:solidFill>
                  <a:latin typeface="Arial" charset="0"/>
                </a:defRPr>
              </a:lvl1pPr>
              <a:lvl2pPr marL="742950" indent="-285750" defTabSz="382588" eaLnBrk="0" hangingPunct="0">
                <a:defRPr>
                  <a:solidFill>
                    <a:schemeClr val="tx1"/>
                  </a:solidFill>
                  <a:latin typeface="Arial" charset="0"/>
                </a:defRPr>
              </a:lvl2pPr>
              <a:lvl3pPr marL="1143000" indent="-228600" defTabSz="382588" eaLnBrk="0" hangingPunct="0">
                <a:defRPr>
                  <a:solidFill>
                    <a:schemeClr val="tx1"/>
                  </a:solidFill>
                  <a:latin typeface="Arial" charset="0"/>
                </a:defRPr>
              </a:lvl3pPr>
              <a:lvl4pPr marL="1600200" indent="-228600" defTabSz="382588" eaLnBrk="0" hangingPunct="0">
                <a:defRPr>
                  <a:solidFill>
                    <a:schemeClr val="tx1"/>
                  </a:solidFill>
                  <a:latin typeface="Arial" charset="0"/>
                </a:defRPr>
              </a:lvl4pPr>
              <a:lvl5pPr marL="2057400" indent="-228600" defTabSz="382588" eaLnBrk="0" hangingPunct="0">
                <a:defRPr>
                  <a:solidFill>
                    <a:schemeClr val="tx1"/>
                  </a:solidFill>
                  <a:latin typeface="Arial" charset="0"/>
                </a:defRPr>
              </a:lvl5pPr>
              <a:lvl6pPr marL="2514600" indent="-228600" defTabSz="382588" eaLnBrk="0" fontAlgn="base" hangingPunct="0">
                <a:spcBef>
                  <a:spcPct val="0"/>
                </a:spcBef>
                <a:spcAft>
                  <a:spcPct val="0"/>
                </a:spcAft>
                <a:defRPr>
                  <a:solidFill>
                    <a:schemeClr val="tx1"/>
                  </a:solidFill>
                  <a:latin typeface="Arial" charset="0"/>
                </a:defRPr>
              </a:lvl6pPr>
              <a:lvl7pPr marL="2971800" indent="-228600" defTabSz="382588" eaLnBrk="0" fontAlgn="base" hangingPunct="0">
                <a:spcBef>
                  <a:spcPct val="0"/>
                </a:spcBef>
                <a:spcAft>
                  <a:spcPct val="0"/>
                </a:spcAft>
                <a:defRPr>
                  <a:solidFill>
                    <a:schemeClr val="tx1"/>
                  </a:solidFill>
                  <a:latin typeface="Arial" charset="0"/>
                </a:defRPr>
              </a:lvl7pPr>
              <a:lvl8pPr marL="3429000" indent="-228600" defTabSz="382588" eaLnBrk="0" fontAlgn="base" hangingPunct="0">
                <a:spcBef>
                  <a:spcPct val="0"/>
                </a:spcBef>
                <a:spcAft>
                  <a:spcPct val="0"/>
                </a:spcAft>
                <a:defRPr>
                  <a:solidFill>
                    <a:schemeClr val="tx1"/>
                  </a:solidFill>
                  <a:latin typeface="Arial" charset="0"/>
                </a:defRPr>
              </a:lvl8pPr>
              <a:lvl9pPr marL="3886200" indent="-228600" defTabSz="382588" eaLnBrk="0" fontAlgn="base" hangingPunct="0">
                <a:spcBef>
                  <a:spcPct val="0"/>
                </a:spcBef>
                <a:spcAft>
                  <a:spcPct val="0"/>
                </a:spcAft>
                <a:defRPr>
                  <a:solidFill>
                    <a:schemeClr val="tx1"/>
                  </a:solidFill>
                  <a:latin typeface="Arial" charset="0"/>
                </a:defRPr>
              </a:lvl9pPr>
            </a:lstStyle>
            <a:p>
              <a:r>
                <a:rPr lang="en-US" altLang="en-US" sz="1400" b="1"/>
                <a:t>HOCl + NaBr</a:t>
              </a:r>
            </a:p>
          </p:txBody>
        </p:sp>
        <p:sp>
          <p:nvSpPr>
            <p:cNvPr id="33" name="Rectangle 6"/>
            <p:cNvSpPr>
              <a:spLocks noChangeArrowheads="1"/>
            </p:cNvSpPr>
            <p:nvPr/>
          </p:nvSpPr>
          <p:spPr bwMode="auto">
            <a:xfrm>
              <a:off x="3878" y="2886"/>
              <a:ext cx="1220" cy="13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0" tIns="0" rIns="0" bIns="0" anchor="ctr"/>
            <a:lstStyle>
              <a:lvl1pPr defTabSz="382588" eaLnBrk="0" hangingPunct="0">
                <a:defRPr>
                  <a:solidFill>
                    <a:schemeClr val="tx1"/>
                  </a:solidFill>
                  <a:latin typeface="Arial" charset="0"/>
                </a:defRPr>
              </a:lvl1pPr>
              <a:lvl2pPr marL="742950" indent="-285750" defTabSz="382588" eaLnBrk="0" hangingPunct="0">
                <a:defRPr>
                  <a:solidFill>
                    <a:schemeClr val="tx1"/>
                  </a:solidFill>
                  <a:latin typeface="Arial" charset="0"/>
                </a:defRPr>
              </a:lvl2pPr>
              <a:lvl3pPr marL="1143000" indent="-228600" defTabSz="382588" eaLnBrk="0" hangingPunct="0">
                <a:defRPr>
                  <a:solidFill>
                    <a:schemeClr val="tx1"/>
                  </a:solidFill>
                  <a:latin typeface="Arial" charset="0"/>
                </a:defRPr>
              </a:lvl3pPr>
              <a:lvl4pPr marL="1600200" indent="-228600" defTabSz="382588" eaLnBrk="0" hangingPunct="0">
                <a:defRPr>
                  <a:solidFill>
                    <a:schemeClr val="tx1"/>
                  </a:solidFill>
                  <a:latin typeface="Arial" charset="0"/>
                </a:defRPr>
              </a:lvl4pPr>
              <a:lvl5pPr marL="2057400" indent="-228600" defTabSz="382588" eaLnBrk="0" hangingPunct="0">
                <a:defRPr>
                  <a:solidFill>
                    <a:schemeClr val="tx1"/>
                  </a:solidFill>
                  <a:latin typeface="Arial" charset="0"/>
                </a:defRPr>
              </a:lvl5pPr>
              <a:lvl6pPr marL="2514600" indent="-228600" defTabSz="382588" eaLnBrk="0" fontAlgn="base" hangingPunct="0">
                <a:spcBef>
                  <a:spcPct val="0"/>
                </a:spcBef>
                <a:spcAft>
                  <a:spcPct val="0"/>
                </a:spcAft>
                <a:defRPr>
                  <a:solidFill>
                    <a:schemeClr val="tx1"/>
                  </a:solidFill>
                  <a:latin typeface="Arial" charset="0"/>
                </a:defRPr>
              </a:lvl6pPr>
              <a:lvl7pPr marL="2971800" indent="-228600" defTabSz="382588" eaLnBrk="0" fontAlgn="base" hangingPunct="0">
                <a:spcBef>
                  <a:spcPct val="0"/>
                </a:spcBef>
                <a:spcAft>
                  <a:spcPct val="0"/>
                </a:spcAft>
                <a:defRPr>
                  <a:solidFill>
                    <a:schemeClr val="tx1"/>
                  </a:solidFill>
                  <a:latin typeface="Arial" charset="0"/>
                </a:defRPr>
              </a:lvl7pPr>
              <a:lvl8pPr marL="3429000" indent="-228600" defTabSz="382588" eaLnBrk="0" fontAlgn="base" hangingPunct="0">
                <a:spcBef>
                  <a:spcPct val="0"/>
                </a:spcBef>
                <a:spcAft>
                  <a:spcPct val="0"/>
                </a:spcAft>
                <a:defRPr>
                  <a:solidFill>
                    <a:schemeClr val="tx1"/>
                  </a:solidFill>
                  <a:latin typeface="Arial" charset="0"/>
                </a:defRPr>
              </a:lvl8pPr>
              <a:lvl9pPr marL="3886200" indent="-228600" defTabSz="382588" eaLnBrk="0" fontAlgn="base" hangingPunct="0">
                <a:spcBef>
                  <a:spcPct val="0"/>
                </a:spcBef>
                <a:spcAft>
                  <a:spcPct val="0"/>
                </a:spcAft>
                <a:defRPr>
                  <a:solidFill>
                    <a:schemeClr val="tx1"/>
                  </a:solidFill>
                  <a:latin typeface="Arial" charset="0"/>
                </a:defRPr>
              </a:lvl9pPr>
            </a:lstStyle>
            <a:p>
              <a:r>
                <a:rPr lang="en-US" altLang="en-US" sz="1400" b="1"/>
                <a:t>CHLORINE DIOXIDE</a:t>
              </a:r>
            </a:p>
          </p:txBody>
        </p:sp>
        <p:sp>
          <p:nvSpPr>
            <p:cNvPr id="34" name="Rectangle 7"/>
            <p:cNvSpPr>
              <a:spLocks noChangeArrowheads="1"/>
            </p:cNvSpPr>
            <p:nvPr/>
          </p:nvSpPr>
          <p:spPr bwMode="auto">
            <a:xfrm rot="-5400000">
              <a:off x="1070" y="2201"/>
              <a:ext cx="1357" cy="27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0" tIns="0" rIns="0" bIns="0" anchor="ctr"/>
            <a:lstStyle>
              <a:lvl1pPr defTabSz="382588" eaLnBrk="0" hangingPunct="0">
                <a:defRPr>
                  <a:solidFill>
                    <a:schemeClr val="tx1"/>
                  </a:solidFill>
                  <a:latin typeface="Arial" charset="0"/>
                </a:defRPr>
              </a:lvl1pPr>
              <a:lvl2pPr marL="742950" indent="-285750" defTabSz="382588" eaLnBrk="0" hangingPunct="0">
                <a:defRPr>
                  <a:solidFill>
                    <a:schemeClr val="tx1"/>
                  </a:solidFill>
                  <a:latin typeface="Arial" charset="0"/>
                </a:defRPr>
              </a:lvl2pPr>
              <a:lvl3pPr marL="1143000" indent="-228600" defTabSz="382588" eaLnBrk="0" hangingPunct="0">
                <a:defRPr>
                  <a:solidFill>
                    <a:schemeClr val="tx1"/>
                  </a:solidFill>
                  <a:latin typeface="Arial" charset="0"/>
                </a:defRPr>
              </a:lvl3pPr>
              <a:lvl4pPr marL="1600200" indent="-228600" defTabSz="382588" eaLnBrk="0" hangingPunct="0">
                <a:defRPr>
                  <a:solidFill>
                    <a:schemeClr val="tx1"/>
                  </a:solidFill>
                  <a:latin typeface="Arial" charset="0"/>
                </a:defRPr>
              </a:lvl4pPr>
              <a:lvl5pPr marL="2057400" indent="-228600" defTabSz="382588" eaLnBrk="0" hangingPunct="0">
                <a:defRPr>
                  <a:solidFill>
                    <a:schemeClr val="tx1"/>
                  </a:solidFill>
                  <a:latin typeface="Arial" charset="0"/>
                </a:defRPr>
              </a:lvl5pPr>
              <a:lvl6pPr marL="2514600" indent="-228600" defTabSz="382588" eaLnBrk="0" fontAlgn="base" hangingPunct="0">
                <a:spcBef>
                  <a:spcPct val="0"/>
                </a:spcBef>
                <a:spcAft>
                  <a:spcPct val="0"/>
                </a:spcAft>
                <a:defRPr>
                  <a:solidFill>
                    <a:schemeClr val="tx1"/>
                  </a:solidFill>
                  <a:latin typeface="Arial" charset="0"/>
                </a:defRPr>
              </a:lvl6pPr>
              <a:lvl7pPr marL="2971800" indent="-228600" defTabSz="382588" eaLnBrk="0" fontAlgn="base" hangingPunct="0">
                <a:spcBef>
                  <a:spcPct val="0"/>
                </a:spcBef>
                <a:spcAft>
                  <a:spcPct val="0"/>
                </a:spcAft>
                <a:defRPr>
                  <a:solidFill>
                    <a:schemeClr val="tx1"/>
                  </a:solidFill>
                  <a:latin typeface="Arial" charset="0"/>
                </a:defRPr>
              </a:lvl7pPr>
              <a:lvl8pPr marL="3429000" indent="-228600" defTabSz="382588" eaLnBrk="0" fontAlgn="base" hangingPunct="0">
                <a:spcBef>
                  <a:spcPct val="0"/>
                </a:spcBef>
                <a:spcAft>
                  <a:spcPct val="0"/>
                </a:spcAft>
                <a:defRPr>
                  <a:solidFill>
                    <a:schemeClr val="tx1"/>
                  </a:solidFill>
                  <a:latin typeface="Arial" charset="0"/>
                </a:defRPr>
              </a:lvl8pPr>
              <a:lvl9pPr marL="3886200" indent="-228600" defTabSz="382588" eaLnBrk="0" fontAlgn="base" hangingPunct="0">
                <a:spcBef>
                  <a:spcPct val="0"/>
                </a:spcBef>
                <a:spcAft>
                  <a:spcPct val="0"/>
                </a:spcAft>
                <a:defRPr>
                  <a:solidFill>
                    <a:schemeClr val="tx1"/>
                  </a:solidFill>
                  <a:latin typeface="Arial" charset="0"/>
                </a:defRPr>
              </a:lvl9pPr>
            </a:lstStyle>
            <a:p>
              <a:r>
                <a:rPr lang="en-US" altLang="en-US" sz="1400" b="1" dirty="0"/>
                <a:t>RELATIVE ECONOMICS</a:t>
              </a:r>
            </a:p>
          </p:txBody>
        </p:sp>
        <p:grpSp>
          <p:nvGrpSpPr>
            <p:cNvPr id="35" name="Group 8"/>
            <p:cNvGrpSpPr>
              <a:grpSpLocks/>
            </p:cNvGrpSpPr>
            <p:nvPr/>
          </p:nvGrpSpPr>
          <p:grpSpPr bwMode="auto">
            <a:xfrm>
              <a:off x="2018" y="1162"/>
              <a:ext cx="3279" cy="2409"/>
              <a:chOff x="1287" y="1516"/>
              <a:chExt cx="3279" cy="2409"/>
            </a:xfrm>
          </p:grpSpPr>
          <p:sp>
            <p:nvSpPr>
              <p:cNvPr id="36" name="Line 9"/>
              <p:cNvSpPr>
                <a:spLocks noChangeShapeType="1"/>
              </p:cNvSpPr>
              <p:nvPr/>
            </p:nvSpPr>
            <p:spPr bwMode="auto">
              <a:xfrm flipV="1">
                <a:off x="3536" y="3923"/>
                <a:ext cx="854" cy="2"/>
              </a:xfrm>
              <a:prstGeom prst="line">
                <a:avLst/>
              </a:prstGeom>
              <a:noFill/>
              <a:ln w="25400">
                <a:solidFill>
                  <a:schemeClr val="tx2"/>
                </a:solidFill>
                <a:round/>
                <a:headEnd type="none" w="sm" len="sm"/>
                <a:tailEnd type="stealth"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 name="Freeform 10"/>
              <p:cNvSpPr>
                <a:spLocks/>
              </p:cNvSpPr>
              <p:nvPr/>
            </p:nvSpPr>
            <p:spPr bwMode="auto">
              <a:xfrm>
                <a:off x="1296" y="1562"/>
                <a:ext cx="1713" cy="2070"/>
              </a:xfrm>
              <a:custGeom>
                <a:avLst/>
                <a:gdLst>
                  <a:gd name="T0" fmla="*/ 31 w 1713"/>
                  <a:gd name="T1" fmla="*/ 2061 h 2070"/>
                  <a:gd name="T2" fmla="*/ 75 w 1713"/>
                  <a:gd name="T3" fmla="*/ 2048 h 2070"/>
                  <a:gd name="T4" fmla="*/ 103 w 1713"/>
                  <a:gd name="T5" fmla="*/ 2041 h 2070"/>
                  <a:gd name="T6" fmla="*/ 119 w 1713"/>
                  <a:gd name="T7" fmla="*/ 2036 h 2070"/>
                  <a:gd name="T8" fmla="*/ 128 w 1713"/>
                  <a:gd name="T9" fmla="*/ 2035 h 2070"/>
                  <a:gd name="T10" fmla="*/ 135 w 1713"/>
                  <a:gd name="T11" fmla="*/ 2031 h 2070"/>
                  <a:gd name="T12" fmla="*/ 145 w 1713"/>
                  <a:gd name="T13" fmla="*/ 2028 h 2070"/>
                  <a:gd name="T14" fmla="*/ 166 w 1713"/>
                  <a:gd name="T15" fmla="*/ 2022 h 2070"/>
                  <a:gd name="T16" fmla="*/ 199 w 1713"/>
                  <a:gd name="T17" fmla="*/ 2013 h 2070"/>
                  <a:gd name="T18" fmla="*/ 239 w 1713"/>
                  <a:gd name="T19" fmla="*/ 1999 h 2070"/>
                  <a:gd name="T20" fmla="*/ 281 w 1713"/>
                  <a:gd name="T21" fmla="*/ 1983 h 2070"/>
                  <a:gd name="T22" fmla="*/ 326 w 1713"/>
                  <a:gd name="T23" fmla="*/ 1965 h 2070"/>
                  <a:gd name="T24" fmla="*/ 369 w 1713"/>
                  <a:gd name="T25" fmla="*/ 1945 h 2070"/>
                  <a:gd name="T26" fmla="*/ 412 w 1713"/>
                  <a:gd name="T27" fmla="*/ 1924 h 2070"/>
                  <a:gd name="T28" fmla="*/ 450 w 1713"/>
                  <a:gd name="T29" fmla="*/ 1904 h 2070"/>
                  <a:gd name="T30" fmla="*/ 482 w 1713"/>
                  <a:gd name="T31" fmla="*/ 1885 h 2070"/>
                  <a:gd name="T32" fmla="*/ 508 w 1713"/>
                  <a:gd name="T33" fmla="*/ 1866 h 2070"/>
                  <a:gd name="T34" fmla="*/ 539 w 1713"/>
                  <a:gd name="T35" fmla="*/ 1841 h 2070"/>
                  <a:gd name="T36" fmla="*/ 576 w 1713"/>
                  <a:gd name="T37" fmla="*/ 1806 h 2070"/>
                  <a:gd name="T38" fmla="*/ 616 w 1713"/>
                  <a:gd name="T39" fmla="*/ 1766 h 2070"/>
                  <a:gd name="T40" fmla="*/ 660 w 1713"/>
                  <a:gd name="T41" fmla="*/ 1724 h 2070"/>
                  <a:gd name="T42" fmla="*/ 704 w 1713"/>
                  <a:gd name="T43" fmla="*/ 1679 h 2070"/>
                  <a:gd name="T44" fmla="*/ 746 w 1713"/>
                  <a:gd name="T45" fmla="*/ 1634 h 2070"/>
                  <a:gd name="T46" fmla="*/ 784 w 1713"/>
                  <a:gd name="T47" fmla="*/ 1590 h 2070"/>
                  <a:gd name="T48" fmla="*/ 819 w 1713"/>
                  <a:gd name="T49" fmla="*/ 1549 h 2070"/>
                  <a:gd name="T50" fmla="*/ 857 w 1713"/>
                  <a:gd name="T51" fmla="*/ 1499 h 2070"/>
                  <a:gd name="T52" fmla="*/ 899 w 1713"/>
                  <a:gd name="T53" fmla="*/ 1444 h 2070"/>
                  <a:gd name="T54" fmla="*/ 942 w 1713"/>
                  <a:gd name="T55" fmla="*/ 1384 h 2070"/>
                  <a:gd name="T56" fmla="*/ 985 w 1713"/>
                  <a:gd name="T57" fmla="*/ 1324 h 2070"/>
                  <a:gd name="T58" fmla="*/ 1026 w 1713"/>
                  <a:gd name="T59" fmla="*/ 1264 h 2070"/>
                  <a:gd name="T60" fmla="*/ 1062 w 1713"/>
                  <a:gd name="T61" fmla="*/ 1209 h 2070"/>
                  <a:gd name="T62" fmla="*/ 1093 w 1713"/>
                  <a:gd name="T63" fmla="*/ 1160 h 2070"/>
                  <a:gd name="T64" fmla="*/ 1117 w 1713"/>
                  <a:gd name="T65" fmla="*/ 1116 h 2070"/>
                  <a:gd name="T66" fmla="*/ 1152 w 1713"/>
                  <a:gd name="T67" fmla="*/ 1056 h 2070"/>
                  <a:gd name="T68" fmla="*/ 1193 w 1713"/>
                  <a:gd name="T69" fmla="*/ 980 h 2070"/>
                  <a:gd name="T70" fmla="*/ 1240 w 1713"/>
                  <a:gd name="T71" fmla="*/ 894 h 2070"/>
                  <a:gd name="T72" fmla="*/ 1292 w 1713"/>
                  <a:gd name="T73" fmla="*/ 798 h 2070"/>
                  <a:gd name="T74" fmla="*/ 1345 w 1713"/>
                  <a:gd name="T75" fmla="*/ 700 h 2070"/>
                  <a:gd name="T76" fmla="*/ 1397 w 1713"/>
                  <a:gd name="T77" fmla="*/ 601 h 2070"/>
                  <a:gd name="T78" fmla="*/ 1448 w 1713"/>
                  <a:gd name="T79" fmla="*/ 506 h 2070"/>
                  <a:gd name="T80" fmla="*/ 1490 w 1713"/>
                  <a:gd name="T81" fmla="*/ 424 h 2070"/>
                  <a:gd name="T82" fmla="*/ 1517 w 1713"/>
                  <a:gd name="T83" fmla="*/ 374 h 2070"/>
                  <a:gd name="T84" fmla="*/ 1532 w 1713"/>
                  <a:gd name="T85" fmla="*/ 346 h 2070"/>
                  <a:gd name="T86" fmla="*/ 1541 w 1713"/>
                  <a:gd name="T87" fmla="*/ 328 h 2070"/>
                  <a:gd name="T88" fmla="*/ 1552 w 1713"/>
                  <a:gd name="T89" fmla="*/ 306 h 2070"/>
                  <a:gd name="T90" fmla="*/ 1573 w 1713"/>
                  <a:gd name="T91" fmla="*/ 266 h 2070"/>
                  <a:gd name="T92" fmla="*/ 1609 w 1713"/>
                  <a:gd name="T93" fmla="*/ 195 h 2070"/>
                  <a:gd name="T94" fmla="*/ 1670 w 1713"/>
                  <a:gd name="T95" fmla="*/ 79 h 207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1713" h="2070">
                    <a:moveTo>
                      <a:pt x="0" y="2069"/>
                    </a:moveTo>
                    <a:lnTo>
                      <a:pt x="31" y="2061"/>
                    </a:lnTo>
                    <a:lnTo>
                      <a:pt x="55" y="2053"/>
                    </a:lnTo>
                    <a:lnTo>
                      <a:pt x="75" y="2048"/>
                    </a:lnTo>
                    <a:lnTo>
                      <a:pt x="92" y="2044"/>
                    </a:lnTo>
                    <a:lnTo>
                      <a:pt x="103" y="2041"/>
                    </a:lnTo>
                    <a:lnTo>
                      <a:pt x="113" y="2038"/>
                    </a:lnTo>
                    <a:lnTo>
                      <a:pt x="119" y="2036"/>
                    </a:lnTo>
                    <a:lnTo>
                      <a:pt x="125" y="2035"/>
                    </a:lnTo>
                    <a:lnTo>
                      <a:pt x="128" y="2035"/>
                    </a:lnTo>
                    <a:lnTo>
                      <a:pt x="132" y="2033"/>
                    </a:lnTo>
                    <a:lnTo>
                      <a:pt x="135" y="2031"/>
                    </a:lnTo>
                    <a:lnTo>
                      <a:pt x="140" y="2029"/>
                    </a:lnTo>
                    <a:lnTo>
                      <a:pt x="145" y="2028"/>
                    </a:lnTo>
                    <a:lnTo>
                      <a:pt x="155" y="2025"/>
                    </a:lnTo>
                    <a:lnTo>
                      <a:pt x="166" y="2022"/>
                    </a:lnTo>
                    <a:lnTo>
                      <a:pt x="182" y="2017"/>
                    </a:lnTo>
                    <a:lnTo>
                      <a:pt x="199" y="2013"/>
                    </a:lnTo>
                    <a:lnTo>
                      <a:pt x="219" y="2006"/>
                    </a:lnTo>
                    <a:lnTo>
                      <a:pt x="239" y="1999"/>
                    </a:lnTo>
                    <a:lnTo>
                      <a:pt x="260" y="1991"/>
                    </a:lnTo>
                    <a:lnTo>
                      <a:pt x="281" y="1983"/>
                    </a:lnTo>
                    <a:lnTo>
                      <a:pt x="304" y="1974"/>
                    </a:lnTo>
                    <a:lnTo>
                      <a:pt x="326" y="1965"/>
                    </a:lnTo>
                    <a:lnTo>
                      <a:pt x="348" y="1954"/>
                    </a:lnTo>
                    <a:lnTo>
                      <a:pt x="369" y="1945"/>
                    </a:lnTo>
                    <a:lnTo>
                      <a:pt x="391" y="1934"/>
                    </a:lnTo>
                    <a:lnTo>
                      <a:pt x="412" y="1924"/>
                    </a:lnTo>
                    <a:lnTo>
                      <a:pt x="432" y="1914"/>
                    </a:lnTo>
                    <a:lnTo>
                      <a:pt x="450" y="1904"/>
                    </a:lnTo>
                    <a:lnTo>
                      <a:pt x="466" y="1894"/>
                    </a:lnTo>
                    <a:lnTo>
                      <a:pt x="482" y="1885"/>
                    </a:lnTo>
                    <a:lnTo>
                      <a:pt x="496" y="1875"/>
                    </a:lnTo>
                    <a:lnTo>
                      <a:pt x="508" y="1866"/>
                    </a:lnTo>
                    <a:lnTo>
                      <a:pt x="523" y="1854"/>
                    </a:lnTo>
                    <a:lnTo>
                      <a:pt x="539" y="1841"/>
                    </a:lnTo>
                    <a:lnTo>
                      <a:pt x="557" y="1824"/>
                    </a:lnTo>
                    <a:lnTo>
                      <a:pt x="576" y="1806"/>
                    </a:lnTo>
                    <a:lnTo>
                      <a:pt x="596" y="1788"/>
                    </a:lnTo>
                    <a:lnTo>
                      <a:pt x="616" y="1766"/>
                    </a:lnTo>
                    <a:lnTo>
                      <a:pt x="639" y="1745"/>
                    </a:lnTo>
                    <a:lnTo>
                      <a:pt x="660" y="1724"/>
                    </a:lnTo>
                    <a:lnTo>
                      <a:pt x="682" y="1701"/>
                    </a:lnTo>
                    <a:lnTo>
                      <a:pt x="704" y="1679"/>
                    </a:lnTo>
                    <a:lnTo>
                      <a:pt x="726" y="1656"/>
                    </a:lnTo>
                    <a:lnTo>
                      <a:pt x="746" y="1634"/>
                    </a:lnTo>
                    <a:lnTo>
                      <a:pt x="766" y="1612"/>
                    </a:lnTo>
                    <a:lnTo>
                      <a:pt x="784" y="1590"/>
                    </a:lnTo>
                    <a:lnTo>
                      <a:pt x="803" y="1569"/>
                    </a:lnTo>
                    <a:lnTo>
                      <a:pt x="819" y="1549"/>
                    </a:lnTo>
                    <a:lnTo>
                      <a:pt x="838" y="1525"/>
                    </a:lnTo>
                    <a:lnTo>
                      <a:pt x="857" y="1499"/>
                    </a:lnTo>
                    <a:lnTo>
                      <a:pt x="878" y="1472"/>
                    </a:lnTo>
                    <a:lnTo>
                      <a:pt x="899" y="1444"/>
                    </a:lnTo>
                    <a:lnTo>
                      <a:pt x="921" y="1414"/>
                    </a:lnTo>
                    <a:lnTo>
                      <a:pt x="942" y="1384"/>
                    </a:lnTo>
                    <a:lnTo>
                      <a:pt x="965" y="1354"/>
                    </a:lnTo>
                    <a:lnTo>
                      <a:pt x="985" y="1324"/>
                    </a:lnTo>
                    <a:lnTo>
                      <a:pt x="1006" y="1294"/>
                    </a:lnTo>
                    <a:lnTo>
                      <a:pt x="1026" y="1264"/>
                    </a:lnTo>
                    <a:lnTo>
                      <a:pt x="1045" y="1235"/>
                    </a:lnTo>
                    <a:lnTo>
                      <a:pt x="1062" y="1209"/>
                    </a:lnTo>
                    <a:lnTo>
                      <a:pt x="1078" y="1183"/>
                    </a:lnTo>
                    <a:lnTo>
                      <a:pt x="1093" y="1160"/>
                    </a:lnTo>
                    <a:lnTo>
                      <a:pt x="1106" y="1138"/>
                    </a:lnTo>
                    <a:lnTo>
                      <a:pt x="1117" y="1116"/>
                    </a:lnTo>
                    <a:lnTo>
                      <a:pt x="1134" y="1088"/>
                    </a:lnTo>
                    <a:lnTo>
                      <a:pt x="1152" y="1056"/>
                    </a:lnTo>
                    <a:lnTo>
                      <a:pt x="1172" y="1020"/>
                    </a:lnTo>
                    <a:lnTo>
                      <a:pt x="1193" y="980"/>
                    </a:lnTo>
                    <a:lnTo>
                      <a:pt x="1217" y="938"/>
                    </a:lnTo>
                    <a:lnTo>
                      <a:pt x="1240" y="894"/>
                    </a:lnTo>
                    <a:lnTo>
                      <a:pt x="1267" y="845"/>
                    </a:lnTo>
                    <a:lnTo>
                      <a:pt x="1292" y="798"/>
                    </a:lnTo>
                    <a:lnTo>
                      <a:pt x="1318" y="749"/>
                    </a:lnTo>
                    <a:lnTo>
                      <a:pt x="1345" y="700"/>
                    </a:lnTo>
                    <a:lnTo>
                      <a:pt x="1371" y="649"/>
                    </a:lnTo>
                    <a:lnTo>
                      <a:pt x="1397" y="601"/>
                    </a:lnTo>
                    <a:lnTo>
                      <a:pt x="1423" y="553"/>
                    </a:lnTo>
                    <a:lnTo>
                      <a:pt x="1448" y="506"/>
                    </a:lnTo>
                    <a:lnTo>
                      <a:pt x="1471" y="461"/>
                    </a:lnTo>
                    <a:lnTo>
                      <a:pt x="1490" y="424"/>
                    </a:lnTo>
                    <a:lnTo>
                      <a:pt x="1506" y="394"/>
                    </a:lnTo>
                    <a:lnTo>
                      <a:pt x="1517" y="374"/>
                    </a:lnTo>
                    <a:lnTo>
                      <a:pt x="1526" y="357"/>
                    </a:lnTo>
                    <a:lnTo>
                      <a:pt x="1532" y="346"/>
                    </a:lnTo>
                    <a:lnTo>
                      <a:pt x="1537" y="336"/>
                    </a:lnTo>
                    <a:lnTo>
                      <a:pt x="1541" y="328"/>
                    </a:lnTo>
                    <a:lnTo>
                      <a:pt x="1547" y="318"/>
                    </a:lnTo>
                    <a:lnTo>
                      <a:pt x="1552" y="306"/>
                    </a:lnTo>
                    <a:lnTo>
                      <a:pt x="1561" y="289"/>
                    </a:lnTo>
                    <a:lnTo>
                      <a:pt x="1573" y="266"/>
                    </a:lnTo>
                    <a:lnTo>
                      <a:pt x="1589" y="235"/>
                    </a:lnTo>
                    <a:lnTo>
                      <a:pt x="1609" y="195"/>
                    </a:lnTo>
                    <a:lnTo>
                      <a:pt x="1638" y="143"/>
                    </a:lnTo>
                    <a:lnTo>
                      <a:pt x="1670" y="79"/>
                    </a:lnTo>
                    <a:lnTo>
                      <a:pt x="1712" y="0"/>
                    </a:lnTo>
                  </a:path>
                </a:pathLst>
              </a:custGeom>
              <a:noFill/>
              <a:ln w="25400" cap="rnd" cmpd="sng">
                <a:solidFill>
                  <a:srgbClr val="FF66FF"/>
                </a:solidFill>
                <a:prstDash val="solid"/>
                <a:round/>
                <a:headEnd type="none" w="sm" len="sm"/>
                <a:tailEnd type="none" w="sm" len="sm"/>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 name="Freeform 11"/>
              <p:cNvSpPr>
                <a:spLocks/>
              </p:cNvSpPr>
              <p:nvPr/>
            </p:nvSpPr>
            <p:spPr bwMode="auto">
              <a:xfrm>
                <a:off x="1296" y="1741"/>
                <a:ext cx="2026" cy="1477"/>
              </a:xfrm>
              <a:custGeom>
                <a:avLst/>
                <a:gdLst>
                  <a:gd name="T0" fmla="*/ 29 w 2026"/>
                  <a:gd name="T1" fmla="*/ 1462 h 1477"/>
                  <a:gd name="T2" fmla="*/ 70 w 2026"/>
                  <a:gd name="T3" fmla="*/ 1442 h 1477"/>
                  <a:gd name="T4" fmla="*/ 96 w 2026"/>
                  <a:gd name="T5" fmla="*/ 1429 h 1477"/>
                  <a:gd name="T6" fmla="*/ 111 w 2026"/>
                  <a:gd name="T7" fmla="*/ 1422 h 1477"/>
                  <a:gd name="T8" fmla="*/ 119 w 2026"/>
                  <a:gd name="T9" fmla="*/ 1418 h 1477"/>
                  <a:gd name="T10" fmla="*/ 125 w 2026"/>
                  <a:gd name="T11" fmla="*/ 1414 h 1477"/>
                  <a:gd name="T12" fmla="*/ 136 w 2026"/>
                  <a:gd name="T13" fmla="*/ 1410 h 1477"/>
                  <a:gd name="T14" fmla="*/ 155 w 2026"/>
                  <a:gd name="T15" fmla="*/ 1400 h 1477"/>
                  <a:gd name="T16" fmla="*/ 186 w 2026"/>
                  <a:gd name="T17" fmla="*/ 1385 h 1477"/>
                  <a:gd name="T18" fmla="*/ 225 w 2026"/>
                  <a:gd name="T19" fmla="*/ 1366 h 1477"/>
                  <a:gd name="T20" fmla="*/ 269 w 2026"/>
                  <a:gd name="T21" fmla="*/ 1343 h 1477"/>
                  <a:gd name="T22" fmla="*/ 317 w 2026"/>
                  <a:gd name="T23" fmla="*/ 1317 h 1477"/>
                  <a:gd name="T24" fmla="*/ 366 w 2026"/>
                  <a:gd name="T25" fmla="*/ 1292 h 1477"/>
                  <a:gd name="T26" fmla="*/ 415 w 2026"/>
                  <a:gd name="T27" fmla="*/ 1265 h 1477"/>
                  <a:gd name="T28" fmla="*/ 461 w 2026"/>
                  <a:gd name="T29" fmla="*/ 1240 h 1477"/>
                  <a:gd name="T30" fmla="*/ 503 w 2026"/>
                  <a:gd name="T31" fmla="*/ 1216 h 1477"/>
                  <a:gd name="T32" fmla="*/ 540 w 2026"/>
                  <a:gd name="T33" fmla="*/ 1193 h 1477"/>
                  <a:gd name="T34" fmla="*/ 589 w 2026"/>
                  <a:gd name="T35" fmla="*/ 1161 h 1477"/>
                  <a:gd name="T36" fmla="*/ 651 w 2026"/>
                  <a:gd name="T37" fmla="*/ 1119 h 1477"/>
                  <a:gd name="T38" fmla="*/ 724 w 2026"/>
                  <a:gd name="T39" fmla="*/ 1068 h 1477"/>
                  <a:gd name="T40" fmla="*/ 801 w 2026"/>
                  <a:gd name="T41" fmla="*/ 1012 h 1477"/>
                  <a:gd name="T42" fmla="*/ 882 w 2026"/>
                  <a:gd name="T43" fmla="*/ 954 h 1477"/>
                  <a:gd name="T44" fmla="*/ 962 w 2026"/>
                  <a:gd name="T45" fmla="*/ 894 h 1477"/>
                  <a:gd name="T46" fmla="*/ 1038 w 2026"/>
                  <a:gd name="T47" fmla="*/ 836 h 1477"/>
                  <a:gd name="T48" fmla="*/ 1111 w 2026"/>
                  <a:gd name="T49" fmla="*/ 779 h 1477"/>
                  <a:gd name="T50" fmla="*/ 1191 w 2026"/>
                  <a:gd name="T51" fmla="*/ 716 h 1477"/>
                  <a:gd name="T52" fmla="*/ 1280 w 2026"/>
                  <a:gd name="T53" fmla="*/ 643 h 1477"/>
                  <a:gd name="T54" fmla="*/ 1372 w 2026"/>
                  <a:gd name="T55" fmla="*/ 567 h 1477"/>
                  <a:gd name="T56" fmla="*/ 1465 w 2026"/>
                  <a:gd name="T57" fmla="*/ 491 h 1477"/>
                  <a:gd name="T58" fmla="*/ 1553 w 2026"/>
                  <a:gd name="T59" fmla="*/ 416 h 1477"/>
                  <a:gd name="T60" fmla="*/ 1635 w 2026"/>
                  <a:gd name="T61" fmla="*/ 347 h 1477"/>
                  <a:gd name="T62" fmla="*/ 1705 w 2026"/>
                  <a:gd name="T63" fmla="*/ 286 h 1477"/>
                  <a:gd name="T64" fmla="*/ 1759 w 2026"/>
                  <a:gd name="T65" fmla="*/ 238 h 1477"/>
                  <a:gd name="T66" fmla="*/ 1790 w 2026"/>
                  <a:gd name="T67" fmla="*/ 210 h 1477"/>
                  <a:gd name="T68" fmla="*/ 1807 w 2026"/>
                  <a:gd name="T69" fmla="*/ 195 h 1477"/>
                  <a:gd name="T70" fmla="*/ 1819 w 2026"/>
                  <a:gd name="T71" fmla="*/ 184 h 1477"/>
                  <a:gd name="T72" fmla="*/ 1832 w 2026"/>
                  <a:gd name="T73" fmla="*/ 172 h 1477"/>
                  <a:gd name="T74" fmla="*/ 1857 w 2026"/>
                  <a:gd name="T75" fmla="*/ 151 h 1477"/>
                  <a:gd name="T76" fmla="*/ 1902 w 2026"/>
                  <a:gd name="T77" fmla="*/ 110 h 1477"/>
                  <a:gd name="T78" fmla="*/ 1975 w 2026"/>
                  <a:gd name="T79" fmla="*/ 45 h 147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2026" h="1477">
                    <a:moveTo>
                      <a:pt x="0" y="1476"/>
                    </a:moveTo>
                    <a:lnTo>
                      <a:pt x="29" y="1462"/>
                    </a:lnTo>
                    <a:lnTo>
                      <a:pt x="52" y="1451"/>
                    </a:lnTo>
                    <a:lnTo>
                      <a:pt x="70" y="1442"/>
                    </a:lnTo>
                    <a:lnTo>
                      <a:pt x="86" y="1434"/>
                    </a:lnTo>
                    <a:lnTo>
                      <a:pt x="96" y="1429"/>
                    </a:lnTo>
                    <a:lnTo>
                      <a:pt x="105" y="1425"/>
                    </a:lnTo>
                    <a:lnTo>
                      <a:pt x="111" y="1422"/>
                    </a:lnTo>
                    <a:lnTo>
                      <a:pt x="116" y="1420"/>
                    </a:lnTo>
                    <a:lnTo>
                      <a:pt x="119" y="1418"/>
                    </a:lnTo>
                    <a:lnTo>
                      <a:pt x="123" y="1416"/>
                    </a:lnTo>
                    <a:lnTo>
                      <a:pt x="125" y="1414"/>
                    </a:lnTo>
                    <a:lnTo>
                      <a:pt x="131" y="1413"/>
                    </a:lnTo>
                    <a:lnTo>
                      <a:pt x="136" y="1410"/>
                    </a:lnTo>
                    <a:lnTo>
                      <a:pt x="145" y="1406"/>
                    </a:lnTo>
                    <a:lnTo>
                      <a:pt x="155" y="1400"/>
                    </a:lnTo>
                    <a:lnTo>
                      <a:pt x="169" y="1393"/>
                    </a:lnTo>
                    <a:lnTo>
                      <a:pt x="186" y="1385"/>
                    </a:lnTo>
                    <a:lnTo>
                      <a:pt x="205" y="1376"/>
                    </a:lnTo>
                    <a:lnTo>
                      <a:pt x="225" y="1366"/>
                    </a:lnTo>
                    <a:lnTo>
                      <a:pt x="246" y="1354"/>
                    </a:lnTo>
                    <a:lnTo>
                      <a:pt x="269" y="1343"/>
                    </a:lnTo>
                    <a:lnTo>
                      <a:pt x="293" y="1331"/>
                    </a:lnTo>
                    <a:lnTo>
                      <a:pt x="317" y="1317"/>
                    </a:lnTo>
                    <a:lnTo>
                      <a:pt x="343" y="1304"/>
                    </a:lnTo>
                    <a:lnTo>
                      <a:pt x="366" y="1292"/>
                    </a:lnTo>
                    <a:lnTo>
                      <a:pt x="391" y="1278"/>
                    </a:lnTo>
                    <a:lnTo>
                      <a:pt x="415" y="1265"/>
                    </a:lnTo>
                    <a:lnTo>
                      <a:pt x="439" y="1252"/>
                    </a:lnTo>
                    <a:lnTo>
                      <a:pt x="461" y="1240"/>
                    </a:lnTo>
                    <a:lnTo>
                      <a:pt x="483" y="1227"/>
                    </a:lnTo>
                    <a:lnTo>
                      <a:pt x="503" y="1216"/>
                    </a:lnTo>
                    <a:lnTo>
                      <a:pt x="521" y="1203"/>
                    </a:lnTo>
                    <a:lnTo>
                      <a:pt x="540" y="1193"/>
                    </a:lnTo>
                    <a:lnTo>
                      <a:pt x="563" y="1178"/>
                    </a:lnTo>
                    <a:lnTo>
                      <a:pt x="589" y="1161"/>
                    </a:lnTo>
                    <a:lnTo>
                      <a:pt x="619" y="1141"/>
                    </a:lnTo>
                    <a:lnTo>
                      <a:pt x="651" y="1119"/>
                    </a:lnTo>
                    <a:lnTo>
                      <a:pt x="687" y="1094"/>
                    </a:lnTo>
                    <a:lnTo>
                      <a:pt x="724" y="1068"/>
                    </a:lnTo>
                    <a:lnTo>
                      <a:pt x="763" y="1040"/>
                    </a:lnTo>
                    <a:lnTo>
                      <a:pt x="801" y="1012"/>
                    </a:lnTo>
                    <a:lnTo>
                      <a:pt x="842" y="983"/>
                    </a:lnTo>
                    <a:lnTo>
                      <a:pt x="882" y="954"/>
                    </a:lnTo>
                    <a:lnTo>
                      <a:pt x="923" y="923"/>
                    </a:lnTo>
                    <a:lnTo>
                      <a:pt x="962" y="894"/>
                    </a:lnTo>
                    <a:lnTo>
                      <a:pt x="1001" y="864"/>
                    </a:lnTo>
                    <a:lnTo>
                      <a:pt x="1038" y="836"/>
                    </a:lnTo>
                    <a:lnTo>
                      <a:pt x="1076" y="806"/>
                    </a:lnTo>
                    <a:lnTo>
                      <a:pt x="1111" y="779"/>
                    </a:lnTo>
                    <a:lnTo>
                      <a:pt x="1150" y="748"/>
                    </a:lnTo>
                    <a:lnTo>
                      <a:pt x="1191" y="716"/>
                    </a:lnTo>
                    <a:lnTo>
                      <a:pt x="1235" y="679"/>
                    </a:lnTo>
                    <a:lnTo>
                      <a:pt x="1280" y="643"/>
                    </a:lnTo>
                    <a:lnTo>
                      <a:pt x="1326" y="605"/>
                    </a:lnTo>
                    <a:lnTo>
                      <a:pt x="1372" y="567"/>
                    </a:lnTo>
                    <a:lnTo>
                      <a:pt x="1419" y="528"/>
                    </a:lnTo>
                    <a:lnTo>
                      <a:pt x="1465" y="491"/>
                    </a:lnTo>
                    <a:lnTo>
                      <a:pt x="1510" y="453"/>
                    </a:lnTo>
                    <a:lnTo>
                      <a:pt x="1553" y="416"/>
                    </a:lnTo>
                    <a:lnTo>
                      <a:pt x="1596" y="380"/>
                    </a:lnTo>
                    <a:lnTo>
                      <a:pt x="1635" y="347"/>
                    </a:lnTo>
                    <a:lnTo>
                      <a:pt x="1671" y="315"/>
                    </a:lnTo>
                    <a:lnTo>
                      <a:pt x="1705" y="286"/>
                    </a:lnTo>
                    <a:lnTo>
                      <a:pt x="1735" y="259"/>
                    </a:lnTo>
                    <a:lnTo>
                      <a:pt x="1759" y="238"/>
                    </a:lnTo>
                    <a:lnTo>
                      <a:pt x="1776" y="222"/>
                    </a:lnTo>
                    <a:lnTo>
                      <a:pt x="1790" y="210"/>
                    </a:lnTo>
                    <a:lnTo>
                      <a:pt x="1800" y="201"/>
                    </a:lnTo>
                    <a:lnTo>
                      <a:pt x="1807" y="195"/>
                    </a:lnTo>
                    <a:lnTo>
                      <a:pt x="1813" y="190"/>
                    </a:lnTo>
                    <a:lnTo>
                      <a:pt x="1819" y="184"/>
                    </a:lnTo>
                    <a:lnTo>
                      <a:pt x="1825" y="179"/>
                    </a:lnTo>
                    <a:lnTo>
                      <a:pt x="1832" y="172"/>
                    </a:lnTo>
                    <a:lnTo>
                      <a:pt x="1843" y="162"/>
                    </a:lnTo>
                    <a:lnTo>
                      <a:pt x="1857" y="151"/>
                    </a:lnTo>
                    <a:lnTo>
                      <a:pt x="1877" y="132"/>
                    </a:lnTo>
                    <a:lnTo>
                      <a:pt x="1902" y="110"/>
                    </a:lnTo>
                    <a:lnTo>
                      <a:pt x="1934" y="81"/>
                    </a:lnTo>
                    <a:lnTo>
                      <a:pt x="1975" y="45"/>
                    </a:lnTo>
                    <a:lnTo>
                      <a:pt x="2025" y="0"/>
                    </a:lnTo>
                  </a:path>
                </a:pathLst>
              </a:custGeom>
              <a:noFill/>
              <a:ln w="25400" cap="rnd" cmpd="sng">
                <a:solidFill>
                  <a:schemeClr val="tx1"/>
                </a:solidFill>
                <a:prstDash val="solid"/>
                <a:round/>
                <a:headEnd type="none" w="sm" len="sm"/>
                <a:tailEnd type="none" w="sm" len="sm"/>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 name="Freeform 12"/>
              <p:cNvSpPr>
                <a:spLocks/>
              </p:cNvSpPr>
              <p:nvPr/>
            </p:nvSpPr>
            <p:spPr bwMode="auto">
              <a:xfrm>
                <a:off x="1293" y="2483"/>
                <a:ext cx="2381" cy="588"/>
              </a:xfrm>
              <a:custGeom>
                <a:avLst/>
                <a:gdLst>
                  <a:gd name="T0" fmla="*/ 0 w 2381"/>
                  <a:gd name="T1" fmla="*/ 587 h 588"/>
                  <a:gd name="T2" fmla="*/ 204 w 2381"/>
                  <a:gd name="T3" fmla="*/ 569 h 588"/>
                  <a:gd name="T4" fmla="*/ 409 w 2381"/>
                  <a:gd name="T5" fmla="*/ 535 h 588"/>
                  <a:gd name="T6" fmla="*/ 846 w 2381"/>
                  <a:gd name="T7" fmla="*/ 440 h 588"/>
                  <a:gd name="T8" fmla="*/ 1390 w 2381"/>
                  <a:gd name="T9" fmla="*/ 284 h 588"/>
                  <a:gd name="T10" fmla="*/ 2380 w 2381"/>
                  <a:gd name="T11" fmla="*/ 0 h 58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81" h="588">
                    <a:moveTo>
                      <a:pt x="0" y="587"/>
                    </a:moveTo>
                    <a:lnTo>
                      <a:pt x="204" y="569"/>
                    </a:lnTo>
                    <a:lnTo>
                      <a:pt x="409" y="535"/>
                    </a:lnTo>
                    <a:lnTo>
                      <a:pt x="846" y="440"/>
                    </a:lnTo>
                    <a:lnTo>
                      <a:pt x="1390" y="284"/>
                    </a:lnTo>
                    <a:lnTo>
                      <a:pt x="2380" y="0"/>
                    </a:lnTo>
                  </a:path>
                </a:pathLst>
              </a:custGeom>
              <a:noFill/>
              <a:ln w="25400" cap="rnd" cmpd="sng">
                <a:solidFill>
                  <a:srgbClr val="009900"/>
                </a:solidFill>
                <a:prstDash val="solid"/>
                <a:round/>
                <a:headEnd type="none" w="sm" len="sm"/>
                <a:tailEnd type="none" w="sm" len="sm"/>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 name="Freeform 13"/>
              <p:cNvSpPr>
                <a:spLocks/>
              </p:cNvSpPr>
              <p:nvPr/>
            </p:nvSpPr>
            <p:spPr bwMode="auto">
              <a:xfrm>
                <a:off x="1293" y="1675"/>
                <a:ext cx="1481" cy="1327"/>
              </a:xfrm>
              <a:custGeom>
                <a:avLst/>
                <a:gdLst>
                  <a:gd name="T0" fmla="*/ 19 w 1481"/>
                  <a:gd name="T1" fmla="*/ 1313 h 1327"/>
                  <a:gd name="T2" fmla="*/ 48 w 1481"/>
                  <a:gd name="T3" fmla="*/ 1293 h 1327"/>
                  <a:gd name="T4" fmla="*/ 65 w 1481"/>
                  <a:gd name="T5" fmla="*/ 1281 h 1327"/>
                  <a:gd name="T6" fmla="*/ 75 w 1481"/>
                  <a:gd name="T7" fmla="*/ 1274 h 1327"/>
                  <a:gd name="T8" fmla="*/ 80 w 1481"/>
                  <a:gd name="T9" fmla="*/ 1270 h 1327"/>
                  <a:gd name="T10" fmla="*/ 85 w 1481"/>
                  <a:gd name="T11" fmla="*/ 1267 h 1327"/>
                  <a:gd name="T12" fmla="*/ 92 w 1481"/>
                  <a:gd name="T13" fmla="*/ 1262 h 1327"/>
                  <a:gd name="T14" fmla="*/ 105 w 1481"/>
                  <a:gd name="T15" fmla="*/ 1253 h 1327"/>
                  <a:gd name="T16" fmla="*/ 125 w 1481"/>
                  <a:gd name="T17" fmla="*/ 1239 h 1327"/>
                  <a:gd name="T18" fmla="*/ 153 w 1481"/>
                  <a:gd name="T19" fmla="*/ 1218 h 1327"/>
                  <a:gd name="T20" fmla="*/ 185 w 1481"/>
                  <a:gd name="T21" fmla="*/ 1193 h 1327"/>
                  <a:gd name="T22" fmla="*/ 219 w 1481"/>
                  <a:gd name="T23" fmla="*/ 1166 h 1327"/>
                  <a:gd name="T24" fmla="*/ 254 w 1481"/>
                  <a:gd name="T25" fmla="*/ 1137 h 1327"/>
                  <a:gd name="T26" fmla="*/ 288 w 1481"/>
                  <a:gd name="T27" fmla="*/ 1107 h 1327"/>
                  <a:gd name="T28" fmla="*/ 322 w 1481"/>
                  <a:gd name="T29" fmla="*/ 1078 h 1327"/>
                  <a:gd name="T30" fmla="*/ 352 w 1481"/>
                  <a:gd name="T31" fmla="*/ 1052 h 1327"/>
                  <a:gd name="T32" fmla="*/ 380 w 1481"/>
                  <a:gd name="T33" fmla="*/ 1024 h 1327"/>
                  <a:gd name="T34" fmla="*/ 425 w 1481"/>
                  <a:gd name="T35" fmla="*/ 982 h 1327"/>
                  <a:gd name="T36" fmla="*/ 489 w 1481"/>
                  <a:gd name="T37" fmla="*/ 923 h 1327"/>
                  <a:gd name="T38" fmla="*/ 566 w 1481"/>
                  <a:gd name="T39" fmla="*/ 851 h 1327"/>
                  <a:gd name="T40" fmla="*/ 655 w 1481"/>
                  <a:gd name="T41" fmla="*/ 769 h 1327"/>
                  <a:gd name="T42" fmla="*/ 749 w 1481"/>
                  <a:gd name="T43" fmla="*/ 681 h 1327"/>
                  <a:gd name="T44" fmla="*/ 846 w 1481"/>
                  <a:gd name="T45" fmla="*/ 591 h 1327"/>
                  <a:gd name="T46" fmla="*/ 942 w 1481"/>
                  <a:gd name="T47" fmla="*/ 500 h 1327"/>
                  <a:gd name="T48" fmla="*/ 1030 w 1481"/>
                  <a:gd name="T49" fmla="*/ 420 h 1327"/>
                  <a:gd name="T50" fmla="*/ 1083 w 1481"/>
                  <a:gd name="T51" fmla="*/ 370 h 1327"/>
                  <a:gd name="T52" fmla="*/ 1113 w 1481"/>
                  <a:gd name="T53" fmla="*/ 343 h 1327"/>
                  <a:gd name="T54" fmla="*/ 1132 w 1481"/>
                  <a:gd name="T55" fmla="*/ 325 h 1327"/>
                  <a:gd name="T56" fmla="*/ 1156 w 1481"/>
                  <a:gd name="T57" fmla="*/ 302 h 1327"/>
                  <a:gd name="T58" fmla="*/ 1197 w 1481"/>
                  <a:gd name="T59" fmla="*/ 263 h 1327"/>
                  <a:gd name="T60" fmla="*/ 1273 w 1481"/>
                  <a:gd name="T61" fmla="*/ 193 h 1327"/>
                  <a:gd name="T62" fmla="*/ 1396 w 1481"/>
                  <a:gd name="T63" fmla="*/ 78 h 132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481" h="1327">
                    <a:moveTo>
                      <a:pt x="0" y="1326"/>
                    </a:moveTo>
                    <a:lnTo>
                      <a:pt x="19" y="1313"/>
                    </a:lnTo>
                    <a:lnTo>
                      <a:pt x="35" y="1301"/>
                    </a:lnTo>
                    <a:lnTo>
                      <a:pt x="48" y="1293"/>
                    </a:lnTo>
                    <a:lnTo>
                      <a:pt x="58" y="1286"/>
                    </a:lnTo>
                    <a:lnTo>
                      <a:pt x="65" y="1281"/>
                    </a:lnTo>
                    <a:lnTo>
                      <a:pt x="72" y="1277"/>
                    </a:lnTo>
                    <a:lnTo>
                      <a:pt x="75" y="1274"/>
                    </a:lnTo>
                    <a:lnTo>
                      <a:pt x="79" y="1271"/>
                    </a:lnTo>
                    <a:lnTo>
                      <a:pt x="80" y="1270"/>
                    </a:lnTo>
                    <a:lnTo>
                      <a:pt x="83" y="1268"/>
                    </a:lnTo>
                    <a:lnTo>
                      <a:pt x="85" y="1267"/>
                    </a:lnTo>
                    <a:lnTo>
                      <a:pt x="88" y="1264"/>
                    </a:lnTo>
                    <a:lnTo>
                      <a:pt x="92" y="1262"/>
                    </a:lnTo>
                    <a:lnTo>
                      <a:pt x="98" y="1258"/>
                    </a:lnTo>
                    <a:lnTo>
                      <a:pt x="105" y="1253"/>
                    </a:lnTo>
                    <a:lnTo>
                      <a:pt x="115" y="1246"/>
                    </a:lnTo>
                    <a:lnTo>
                      <a:pt x="125" y="1239"/>
                    </a:lnTo>
                    <a:lnTo>
                      <a:pt x="139" y="1229"/>
                    </a:lnTo>
                    <a:lnTo>
                      <a:pt x="153" y="1218"/>
                    </a:lnTo>
                    <a:lnTo>
                      <a:pt x="169" y="1205"/>
                    </a:lnTo>
                    <a:lnTo>
                      <a:pt x="185" y="1193"/>
                    </a:lnTo>
                    <a:lnTo>
                      <a:pt x="201" y="1180"/>
                    </a:lnTo>
                    <a:lnTo>
                      <a:pt x="219" y="1166"/>
                    </a:lnTo>
                    <a:lnTo>
                      <a:pt x="236" y="1151"/>
                    </a:lnTo>
                    <a:lnTo>
                      <a:pt x="254" y="1137"/>
                    </a:lnTo>
                    <a:lnTo>
                      <a:pt x="272" y="1121"/>
                    </a:lnTo>
                    <a:lnTo>
                      <a:pt x="288" y="1107"/>
                    </a:lnTo>
                    <a:lnTo>
                      <a:pt x="305" y="1092"/>
                    </a:lnTo>
                    <a:lnTo>
                      <a:pt x="322" y="1078"/>
                    </a:lnTo>
                    <a:lnTo>
                      <a:pt x="337" y="1064"/>
                    </a:lnTo>
                    <a:lnTo>
                      <a:pt x="352" y="1052"/>
                    </a:lnTo>
                    <a:lnTo>
                      <a:pt x="365" y="1038"/>
                    </a:lnTo>
                    <a:lnTo>
                      <a:pt x="380" y="1024"/>
                    </a:lnTo>
                    <a:lnTo>
                      <a:pt x="401" y="1006"/>
                    </a:lnTo>
                    <a:lnTo>
                      <a:pt x="425" y="982"/>
                    </a:lnTo>
                    <a:lnTo>
                      <a:pt x="456" y="954"/>
                    </a:lnTo>
                    <a:lnTo>
                      <a:pt x="489" y="923"/>
                    </a:lnTo>
                    <a:lnTo>
                      <a:pt x="526" y="888"/>
                    </a:lnTo>
                    <a:lnTo>
                      <a:pt x="566" y="851"/>
                    </a:lnTo>
                    <a:lnTo>
                      <a:pt x="611" y="811"/>
                    </a:lnTo>
                    <a:lnTo>
                      <a:pt x="655" y="769"/>
                    </a:lnTo>
                    <a:lnTo>
                      <a:pt x="701" y="725"/>
                    </a:lnTo>
                    <a:lnTo>
                      <a:pt x="749" y="681"/>
                    </a:lnTo>
                    <a:lnTo>
                      <a:pt x="798" y="635"/>
                    </a:lnTo>
                    <a:lnTo>
                      <a:pt x="846" y="591"/>
                    </a:lnTo>
                    <a:lnTo>
                      <a:pt x="895" y="545"/>
                    </a:lnTo>
                    <a:lnTo>
                      <a:pt x="942" y="500"/>
                    </a:lnTo>
                    <a:lnTo>
                      <a:pt x="989" y="456"/>
                    </a:lnTo>
                    <a:lnTo>
                      <a:pt x="1030" y="420"/>
                    </a:lnTo>
                    <a:lnTo>
                      <a:pt x="1060" y="390"/>
                    </a:lnTo>
                    <a:lnTo>
                      <a:pt x="1083" y="370"/>
                    </a:lnTo>
                    <a:lnTo>
                      <a:pt x="1100" y="353"/>
                    </a:lnTo>
                    <a:lnTo>
                      <a:pt x="1113" y="343"/>
                    </a:lnTo>
                    <a:lnTo>
                      <a:pt x="1123" y="333"/>
                    </a:lnTo>
                    <a:lnTo>
                      <a:pt x="1132" y="325"/>
                    </a:lnTo>
                    <a:lnTo>
                      <a:pt x="1143" y="314"/>
                    </a:lnTo>
                    <a:lnTo>
                      <a:pt x="1156" y="302"/>
                    </a:lnTo>
                    <a:lnTo>
                      <a:pt x="1173" y="285"/>
                    </a:lnTo>
                    <a:lnTo>
                      <a:pt x="1197" y="263"/>
                    </a:lnTo>
                    <a:lnTo>
                      <a:pt x="1230" y="232"/>
                    </a:lnTo>
                    <a:lnTo>
                      <a:pt x="1273" y="193"/>
                    </a:lnTo>
                    <a:lnTo>
                      <a:pt x="1327" y="142"/>
                    </a:lnTo>
                    <a:lnTo>
                      <a:pt x="1396" y="78"/>
                    </a:lnTo>
                    <a:lnTo>
                      <a:pt x="1480" y="0"/>
                    </a:lnTo>
                  </a:path>
                </a:pathLst>
              </a:custGeom>
              <a:noFill/>
              <a:ln w="25400" cap="rnd" cmpd="sng">
                <a:solidFill>
                  <a:schemeClr val="accent1"/>
                </a:solidFill>
                <a:prstDash val="solid"/>
                <a:round/>
                <a:headEnd type="none" w="sm" len="sm"/>
                <a:tailEnd type="none" w="sm" len="sm"/>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 name="Freeform 14"/>
              <p:cNvSpPr>
                <a:spLocks/>
              </p:cNvSpPr>
              <p:nvPr/>
            </p:nvSpPr>
            <p:spPr bwMode="auto">
              <a:xfrm>
                <a:off x="1293" y="2044"/>
                <a:ext cx="517" cy="776"/>
              </a:xfrm>
              <a:custGeom>
                <a:avLst/>
                <a:gdLst>
                  <a:gd name="T0" fmla="*/ 0 w 517"/>
                  <a:gd name="T1" fmla="*/ 775 h 776"/>
                  <a:gd name="T2" fmla="*/ 177 w 517"/>
                  <a:gd name="T3" fmla="*/ 542 h 776"/>
                  <a:gd name="T4" fmla="*/ 516 w 517"/>
                  <a:gd name="T5" fmla="*/ 0 h 776"/>
                  <a:gd name="T6" fmla="*/ 0 60000 65536"/>
                  <a:gd name="T7" fmla="*/ 0 60000 65536"/>
                  <a:gd name="T8" fmla="*/ 0 60000 65536"/>
                </a:gdLst>
                <a:ahLst/>
                <a:cxnLst>
                  <a:cxn ang="T6">
                    <a:pos x="T0" y="T1"/>
                  </a:cxn>
                  <a:cxn ang="T7">
                    <a:pos x="T2" y="T3"/>
                  </a:cxn>
                  <a:cxn ang="T8">
                    <a:pos x="T4" y="T5"/>
                  </a:cxn>
                </a:cxnLst>
                <a:rect l="0" t="0" r="r" b="b"/>
                <a:pathLst>
                  <a:path w="517" h="776">
                    <a:moveTo>
                      <a:pt x="0" y="775"/>
                    </a:moveTo>
                    <a:lnTo>
                      <a:pt x="177" y="542"/>
                    </a:lnTo>
                    <a:lnTo>
                      <a:pt x="516" y="0"/>
                    </a:lnTo>
                  </a:path>
                </a:pathLst>
              </a:custGeom>
              <a:noFill/>
              <a:ln w="25400" cap="rnd" cmpd="sng">
                <a:solidFill>
                  <a:schemeClr val="hlink"/>
                </a:solidFill>
                <a:prstDash val="solid"/>
                <a:round/>
                <a:headEnd type="none" w="sm" len="sm"/>
                <a:tailEnd type="none" w="sm" len="sm"/>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 name="Line 15"/>
              <p:cNvSpPr>
                <a:spLocks noChangeShapeType="1"/>
              </p:cNvSpPr>
              <p:nvPr/>
            </p:nvSpPr>
            <p:spPr bwMode="auto">
              <a:xfrm>
                <a:off x="2752" y="3070"/>
                <a:ext cx="353" cy="0"/>
              </a:xfrm>
              <a:prstGeom prst="line">
                <a:avLst/>
              </a:prstGeom>
              <a:noFill/>
              <a:ln w="25400">
                <a:solidFill>
                  <a:srgbClr val="FF66FF"/>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 name="Line 16"/>
              <p:cNvSpPr>
                <a:spLocks noChangeShapeType="1"/>
              </p:cNvSpPr>
              <p:nvPr/>
            </p:nvSpPr>
            <p:spPr bwMode="auto">
              <a:xfrm>
                <a:off x="2752" y="3190"/>
                <a:ext cx="353" cy="0"/>
              </a:xfrm>
              <a:prstGeom prst="line">
                <a:avLst/>
              </a:prstGeom>
              <a:noFill/>
              <a:ln w="254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 name="Line 17"/>
              <p:cNvSpPr>
                <a:spLocks noChangeShapeType="1"/>
              </p:cNvSpPr>
              <p:nvPr/>
            </p:nvSpPr>
            <p:spPr bwMode="auto">
              <a:xfrm>
                <a:off x="2752" y="3311"/>
                <a:ext cx="353" cy="0"/>
              </a:xfrm>
              <a:prstGeom prst="line">
                <a:avLst/>
              </a:prstGeom>
              <a:noFill/>
              <a:ln w="25400">
                <a:solidFill>
                  <a:srgbClr val="009900"/>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 name="Line 18"/>
              <p:cNvSpPr>
                <a:spLocks noChangeShapeType="1"/>
              </p:cNvSpPr>
              <p:nvPr/>
            </p:nvSpPr>
            <p:spPr bwMode="auto">
              <a:xfrm>
                <a:off x="2752" y="3431"/>
                <a:ext cx="353" cy="0"/>
              </a:xfrm>
              <a:prstGeom prst="line">
                <a:avLst/>
              </a:prstGeom>
              <a:noFill/>
              <a:ln w="25400">
                <a:solidFill>
                  <a:schemeClr val="accent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 name="Line 19"/>
              <p:cNvSpPr>
                <a:spLocks noChangeShapeType="1"/>
              </p:cNvSpPr>
              <p:nvPr/>
            </p:nvSpPr>
            <p:spPr bwMode="auto">
              <a:xfrm>
                <a:off x="2752" y="3552"/>
                <a:ext cx="353" cy="0"/>
              </a:xfrm>
              <a:prstGeom prst="line">
                <a:avLst/>
              </a:prstGeom>
              <a:noFill/>
              <a:ln w="25400">
                <a:solidFill>
                  <a:schemeClr val="hlink"/>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 name="Rectangle 20"/>
              <p:cNvSpPr>
                <a:spLocks noChangeArrowheads="1"/>
              </p:cNvSpPr>
              <p:nvPr/>
            </p:nvSpPr>
            <p:spPr bwMode="auto">
              <a:xfrm>
                <a:off x="3157" y="3005"/>
                <a:ext cx="732" cy="14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0" tIns="0" rIns="0" bIns="0" anchor="ctr"/>
              <a:lstStyle>
                <a:lvl1pPr defTabSz="382588" eaLnBrk="0" hangingPunct="0">
                  <a:defRPr>
                    <a:solidFill>
                      <a:schemeClr val="tx1"/>
                    </a:solidFill>
                    <a:latin typeface="Arial" charset="0"/>
                  </a:defRPr>
                </a:lvl1pPr>
                <a:lvl2pPr marL="742950" indent="-285750" defTabSz="382588" eaLnBrk="0" hangingPunct="0">
                  <a:defRPr>
                    <a:solidFill>
                      <a:schemeClr val="tx1"/>
                    </a:solidFill>
                    <a:latin typeface="Arial" charset="0"/>
                  </a:defRPr>
                </a:lvl2pPr>
                <a:lvl3pPr marL="1143000" indent="-228600" defTabSz="382588" eaLnBrk="0" hangingPunct="0">
                  <a:defRPr>
                    <a:solidFill>
                      <a:schemeClr val="tx1"/>
                    </a:solidFill>
                    <a:latin typeface="Arial" charset="0"/>
                  </a:defRPr>
                </a:lvl3pPr>
                <a:lvl4pPr marL="1600200" indent="-228600" defTabSz="382588" eaLnBrk="0" hangingPunct="0">
                  <a:defRPr>
                    <a:solidFill>
                      <a:schemeClr val="tx1"/>
                    </a:solidFill>
                    <a:latin typeface="Arial" charset="0"/>
                  </a:defRPr>
                </a:lvl4pPr>
                <a:lvl5pPr marL="2057400" indent="-228600" defTabSz="382588" eaLnBrk="0" hangingPunct="0">
                  <a:defRPr>
                    <a:solidFill>
                      <a:schemeClr val="tx1"/>
                    </a:solidFill>
                    <a:latin typeface="Arial" charset="0"/>
                  </a:defRPr>
                </a:lvl5pPr>
                <a:lvl6pPr marL="2514600" indent="-228600" defTabSz="382588" eaLnBrk="0" fontAlgn="base" hangingPunct="0">
                  <a:spcBef>
                    <a:spcPct val="0"/>
                  </a:spcBef>
                  <a:spcAft>
                    <a:spcPct val="0"/>
                  </a:spcAft>
                  <a:defRPr>
                    <a:solidFill>
                      <a:schemeClr val="tx1"/>
                    </a:solidFill>
                    <a:latin typeface="Arial" charset="0"/>
                  </a:defRPr>
                </a:lvl6pPr>
                <a:lvl7pPr marL="2971800" indent="-228600" defTabSz="382588" eaLnBrk="0" fontAlgn="base" hangingPunct="0">
                  <a:spcBef>
                    <a:spcPct val="0"/>
                  </a:spcBef>
                  <a:spcAft>
                    <a:spcPct val="0"/>
                  </a:spcAft>
                  <a:defRPr>
                    <a:solidFill>
                      <a:schemeClr val="tx1"/>
                    </a:solidFill>
                    <a:latin typeface="Arial" charset="0"/>
                  </a:defRPr>
                </a:lvl7pPr>
                <a:lvl8pPr marL="3429000" indent="-228600" defTabSz="382588" eaLnBrk="0" fontAlgn="base" hangingPunct="0">
                  <a:spcBef>
                    <a:spcPct val="0"/>
                  </a:spcBef>
                  <a:spcAft>
                    <a:spcPct val="0"/>
                  </a:spcAft>
                  <a:defRPr>
                    <a:solidFill>
                      <a:schemeClr val="tx1"/>
                    </a:solidFill>
                    <a:latin typeface="Arial" charset="0"/>
                  </a:defRPr>
                </a:lvl8pPr>
                <a:lvl9pPr marL="3886200" indent="-228600" defTabSz="382588" eaLnBrk="0" fontAlgn="base" hangingPunct="0">
                  <a:spcBef>
                    <a:spcPct val="0"/>
                  </a:spcBef>
                  <a:spcAft>
                    <a:spcPct val="0"/>
                  </a:spcAft>
                  <a:defRPr>
                    <a:solidFill>
                      <a:schemeClr val="tx1"/>
                    </a:solidFill>
                    <a:latin typeface="Arial" charset="0"/>
                  </a:defRPr>
                </a:lvl9pPr>
              </a:lstStyle>
              <a:p>
                <a:r>
                  <a:rPr lang="en-US" altLang="en-US" sz="1400" b="1"/>
                  <a:t>CHLORINE</a:t>
                </a:r>
              </a:p>
            </p:txBody>
          </p:sp>
          <p:sp>
            <p:nvSpPr>
              <p:cNvPr id="48" name="Rectangle 21"/>
              <p:cNvSpPr>
                <a:spLocks noChangeArrowheads="1"/>
              </p:cNvSpPr>
              <p:nvPr/>
            </p:nvSpPr>
            <p:spPr bwMode="auto">
              <a:xfrm>
                <a:off x="3157" y="3354"/>
                <a:ext cx="815" cy="14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0" tIns="0" rIns="0" bIns="0" anchor="ctr"/>
              <a:lstStyle>
                <a:lvl1pPr defTabSz="382588" eaLnBrk="0" hangingPunct="0">
                  <a:defRPr>
                    <a:solidFill>
                      <a:schemeClr val="tx1"/>
                    </a:solidFill>
                    <a:latin typeface="Arial" charset="0"/>
                  </a:defRPr>
                </a:lvl1pPr>
                <a:lvl2pPr marL="742950" indent="-285750" defTabSz="382588" eaLnBrk="0" hangingPunct="0">
                  <a:defRPr>
                    <a:solidFill>
                      <a:schemeClr val="tx1"/>
                    </a:solidFill>
                    <a:latin typeface="Arial" charset="0"/>
                  </a:defRPr>
                </a:lvl2pPr>
                <a:lvl3pPr marL="1143000" indent="-228600" defTabSz="382588" eaLnBrk="0" hangingPunct="0">
                  <a:defRPr>
                    <a:solidFill>
                      <a:schemeClr val="tx1"/>
                    </a:solidFill>
                    <a:latin typeface="Arial" charset="0"/>
                  </a:defRPr>
                </a:lvl3pPr>
                <a:lvl4pPr marL="1600200" indent="-228600" defTabSz="382588" eaLnBrk="0" hangingPunct="0">
                  <a:defRPr>
                    <a:solidFill>
                      <a:schemeClr val="tx1"/>
                    </a:solidFill>
                    <a:latin typeface="Arial" charset="0"/>
                  </a:defRPr>
                </a:lvl4pPr>
                <a:lvl5pPr marL="2057400" indent="-228600" defTabSz="382588" eaLnBrk="0" hangingPunct="0">
                  <a:defRPr>
                    <a:solidFill>
                      <a:schemeClr val="tx1"/>
                    </a:solidFill>
                    <a:latin typeface="Arial" charset="0"/>
                  </a:defRPr>
                </a:lvl5pPr>
                <a:lvl6pPr marL="2514600" indent="-228600" defTabSz="382588" eaLnBrk="0" fontAlgn="base" hangingPunct="0">
                  <a:spcBef>
                    <a:spcPct val="0"/>
                  </a:spcBef>
                  <a:spcAft>
                    <a:spcPct val="0"/>
                  </a:spcAft>
                  <a:defRPr>
                    <a:solidFill>
                      <a:schemeClr val="tx1"/>
                    </a:solidFill>
                    <a:latin typeface="Arial" charset="0"/>
                  </a:defRPr>
                </a:lvl6pPr>
                <a:lvl7pPr marL="2971800" indent="-228600" defTabSz="382588" eaLnBrk="0" fontAlgn="base" hangingPunct="0">
                  <a:spcBef>
                    <a:spcPct val="0"/>
                  </a:spcBef>
                  <a:spcAft>
                    <a:spcPct val="0"/>
                  </a:spcAft>
                  <a:defRPr>
                    <a:solidFill>
                      <a:schemeClr val="tx1"/>
                    </a:solidFill>
                    <a:latin typeface="Arial" charset="0"/>
                  </a:defRPr>
                </a:lvl7pPr>
                <a:lvl8pPr marL="3429000" indent="-228600" defTabSz="382588" eaLnBrk="0" fontAlgn="base" hangingPunct="0">
                  <a:spcBef>
                    <a:spcPct val="0"/>
                  </a:spcBef>
                  <a:spcAft>
                    <a:spcPct val="0"/>
                  </a:spcAft>
                  <a:defRPr>
                    <a:solidFill>
                      <a:schemeClr val="tx1"/>
                    </a:solidFill>
                    <a:latin typeface="Arial" charset="0"/>
                  </a:defRPr>
                </a:lvl8pPr>
                <a:lvl9pPr marL="3886200" indent="-228600" defTabSz="382588" eaLnBrk="0" fontAlgn="base" hangingPunct="0">
                  <a:spcBef>
                    <a:spcPct val="0"/>
                  </a:spcBef>
                  <a:spcAft>
                    <a:spcPct val="0"/>
                  </a:spcAft>
                  <a:defRPr>
                    <a:solidFill>
                      <a:schemeClr val="tx1"/>
                    </a:solidFill>
                    <a:latin typeface="Arial" charset="0"/>
                  </a:defRPr>
                </a:lvl9pPr>
              </a:lstStyle>
              <a:p>
                <a:r>
                  <a:rPr lang="en-US" altLang="en-US" sz="1400" b="1"/>
                  <a:t>BCDMH</a:t>
                </a:r>
              </a:p>
            </p:txBody>
          </p:sp>
          <p:sp>
            <p:nvSpPr>
              <p:cNvPr id="49" name="Rectangle 22"/>
              <p:cNvSpPr>
                <a:spLocks noChangeArrowheads="1"/>
              </p:cNvSpPr>
              <p:nvPr/>
            </p:nvSpPr>
            <p:spPr bwMode="auto">
              <a:xfrm>
                <a:off x="3157" y="3472"/>
                <a:ext cx="454" cy="14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0" tIns="0" rIns="0" bIns="0" anchor="ctr"/>
              <a:lstStyle>
                <a:lvl1pPr defTabSz="382588" eaLnBrk="0" hangingPunct="0">
                  <a:defRPr>
                    <a:solidFill>
                      <a:schemeClr val="tx1"/>
                    </a:solidFill>
                    <a:latin typeface="Arial" charset="0"/>
                  </a:defRPr>
                </a:lvl1pPr>
                <a:lvl2pPr marL="742950" indent="-285750" defTabSz="382588" eaLnBrk="0" hangingPunct="0">
                  <a:defRPr>
                    <a:solidFill>
                      <a:schemeClr val="tx1"/>
                    </a:solidFill>
                    <a:latin typeface="Arial" charset="0"/>
                  </a:defRPr>
                </a:lvl2pPr>
                <a:lvl3pPr marL="1143000" indent="-228600" defTabSz="382588" eaLnBrk="0" hangingPunct="0">
                  <a:defRPr>
                    <a:solidFill>
                      <a:schemeClr val="tx1"/>
                    </a:solidFill>
                    <a:latin typeface="Arial" charset="0"/>
                  </a:defRPr>
                </a:lvl3pPr>
                <a:lvl4pPr marL="1600200" indent="-228600" defTabSz="382588" eaLnBrk="0" hangingPunct="0">
                  <a:defRPr>
                    <a:solidFill>
                      <a:schemeClr val="tx1"/>
                    </a:solidFill>
                    <a:latin typeface="Arial" charset="0"/>
                  </a:defRPr>
                </a:lvl4pPr>
                <a:lvl5pPr marL="2057400" indent="-228600" defTabSz="382588" eaLnBrk="0" hangingPunct="0">
                  <a:defRPr>
                    <a:solidFill>
                      <a:schemeClr val="tx1"/>
                    </a:solidFill>
                    <a:latin typeface="Arial" charset="0"/>
                  </a:defRPr>
                </a:lvl5pPr>
                <a:lvl6pPr marL="2514600" indent="-228600" defTabSz="382588" eaLnBrk="0" fontAlgn="base" hangingPunct="0">
                  <a:spcBef>
                    <a:spcPct val="0"/>
                  </a:spcBef>
                  <a:spcAft>
                    <a:spcPct val="0"/>
                  </a:spcAft>
                  <a:defRPr>
                    <a:solidFill>
                      <a:schemeClr val="tx1"/>
                    </a:solidFill>
                    <a:latin typeface="Arial" charset="0"/>
                  </a:defRPr>
                </a:lvl6pPr>
                <a:lvl7pPr marL="2971800" indent="-228600" defTabSz="382588" eaLnBrk="0" fontAlgn="base" hangingPunct="0">
                  <a:spcBef>
                    <a:spcPct val="0"/>
                  </a:spcBef>
                  <a:spcAft>
                    <a:spcPct val="0"/>
                  </a:spcAft>
                  <a:defRPr>
                    <a:solidFill>
                      <a:schemeClr val="tx1"/>
                    </a:solidFill>
                    <a:latin typeface="Arial" charset="0"/>
                  </a:defRPr>
                </a:lvl7pPr>
                <a:lvl8pPr marL="3429000" indent="-228600" defTabSz="382588" eaLnBrk="0" fontAlgn="base" hangingPunct="0">
                  <a:spcBef>
                    <a:spcPct val="0"/>
                  </a:spcBef>
                  <a:spcAft>
                    <a:spcPct val="0"/>
                  </a:spcAft>
                  <a:defRPr>
                    <a:solidFill>
                      <a:schemeClr val="tx1"/>
                    </a:solidFill>
                    <a:latin typeface="Arial" charset="0"/>
                  </a:defRPr>
                </a:lvl8pPr>
                <a:lvl9pPr marL="3886200" indent="-228600" defTabSz="382588" eaLnBrk="0" fontAlgn="base" hangingPunct="0">
                  <a:spcBef>
                    <a:spcPct val="0"/>
                  </a:spcBef>
                  <a:spcAft>
                    <a:spcPct val="0"/>
                  </a:spcAft>
                  <a:defRPr>
                    <a:solidFill>
                      <a:schemeClr val="tx1"/>
                    </a:solidFill>
                    <a:latin typeface="Arial" charset="0"/>
                  </a:defRPr>
                </a:lvl9pPr>
              </a:lstStyle>
              <a:p>
                <a:r>
                  <a:rPr lang="en-US" altLang="en-US" sz="1400" b="1"/>
                  <a:t>OZONE</a:t>
                </a:r>
              </a:p>
            </p:txBody>
          </p:sp>
          <p:sp>
            <p:nvSpPr>
              <p:cNvPr id="50" name="Freeform 23"/>
              <p:cNvSpPr>
                <a:spLocks/>
              </p:cNvSpPr>
              <p:nvPr/>
            </p:nvSpPr>
            <p:spPr bwMode="auto">
              <a:xfrm>
                <a:off x="1287" y="1516"/>
                <a:ext cx="3279" cy="2254"/>
              </a:xfrm>
              <a:custGeom>
                <a:avLst/>
                <a:gdLst>
                  <a:gd name="T0" fmla="*/ 3278 w 3279"/>
                  <a:gd name="T1" fmla="*/ 0 h 2254"/>
                  <a:gd name="T2" fmla="*/ 0 w 3279"/>
                  <a:gd name="T3" fmla="*/ 0 h 2254"/>
                  <a:gd name="T4" fmla="*/ 0 w 3279"/>
                  <a:gd name="T5" fmla="*/ 2253 h 2254"/>
                  <a:gd name="T6" fmla="*/ 3278 w 3279"/>
                  <a:gd name="T7" fmla="*/ 2253 h 2254"/>
                  <a:gd name="T8" fmla="*/ 3278 w 3279"/>
                  <a:gd name="T9" fmla="*/ 0 h 225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79" h="2254">
                    <a:moveTo>
                      <a:pt x="3278" y="0"/>
                    </a:moveTo>
                    <a:lnTo>
                      <a:pt x="0" y="0"/>
                    </a:lnTo>
                    <a:lnTo>
                      <a:pt x="0" y="2253"/>
                    </a:lnTo>
                    <a:lnTo>
                      <a:pt x="3278" y="2253"/>
                    </a:lnTo>
                    <a:lnTo>
                      <a:pt x="3278" y="0"/>
                    </a:lnTo>
                  </a:path>
                </a:pathLst>
              </a:custGeom>
              <a:noFill/>
              <a:ln w="25400" cap="rnd" cmpd="sng">
                <a:solidFill>
                  <a:schemeClr val="tx2"/>
                </a:solidFill>
                <a:prstDash val="solid"/>
                <a:round/>
                <a:headEnd type="none" w="sm" len="sm"/>
                <a:tailEnd type="none" w="sm" len="sm"/>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grpSp>
      </p:grpSp>
      <p:pic>
        <p:nvPicPr>
          <p:cNvPr id="51" name="Picture 50"/>
          <p:cNvPicPr>
            <a:picLocks noChangeAspect="1"/>
          </p:cNvPicPr>
          <p:nvPr/>
        </p:nvPicPr>
        <p:blipFill>
          <a:blip r:embed="rId2"/>
          <a:stretch>
            <a:fillRect/>
          </a:stretch>
        </p:blipFill>
        <p:spPr>
          <a:xfrm>
            <a:off x="6469675" y="3034236"/>
            <a:ext cx="926158" cy="554343"/>
          </a:xfrm>
          <a:prstGeom prst="rect">
            <a:avLst/>
          </a:prstGeom>
        </p:spPr>
      </p:pic>
      <p:cxnSp>
        <p:nvCxnSpPr>
          <p:cNvPr id="52" name="Straight Connector 51"/>
          <p:cNvCxnSpPr/>
          <p:nvPr/>
        </p:nvCxnSpPr>
        <p:spPr>
          <a:xfrm flipH="1">
            <a:off x="417369" y="1346538"/>
            <a:ext cx="8223249" cy="0"/>
          </a:xfrm>
          <a:prstGeom prst="line">
            <a:avLst/>
          </a:prstGeom>
          <a:ln>
            <a:solidFill>
              <a:srgbClr val="5B9BD5"/>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256206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noAutofit/>
          </a:bodyPr>
          <a:lstStyle/>
          <a:p>
            <a:pPr algn="l"/>
            <a:r>
              <a:rPr lang="en-US" altLang="zh-CN" sz="3200" dirty="0">
                <a:ea typeface="宋体" panose="02010600030101010101" pitchFamily="2" charset="-122"/>
              </a:rPr>
              <a:t>Chlorine Dioxide is a “Mild” Oxidizer but with 5 Electrons has a lot of Capacity to Oxidize</a:t>
            </a:r>
            <a:endParaRPr lang="en-US" sz="3200" dirty="0"/>
          </a:p>
        </p:txBody>
      </p:sp>
      <p:sp>
        <p:nvSpPr>
          <p:cNvPr id="11" name="Rectangle 186"/>
          <p:cNvSpPr txBox="1">
            <a:spLocks noChangeArrowheads="1"/>
          </p:cNvSpPr>
          <p:nvPr/>
        </p:nvSpPr>
        <p:spPr bwMode="auto">
          <a:xfrm>
            <a:off x="685800" y="1733867"/>
            <a:ext cx="7391400" cy="3079750"/>
          </a:xfrm>
          <a:prstGeom prst="rect">
            <a:avLst/>
          </a:prstGeom>
          <a:noFill/>
          <a:ln w="9525" algn="ctr">
            <a:solidFill>
              <a:srgbClr val="777777"/>
            </a:solidFill>
            <a:miter lim="800000"/>
            <a:headEnd/>
            <a:tailEnd/>
          </a:ln>
          <a:extLst>
            <a:ext uri="{909E8E84-426E-40dd-AFC4-6F175D3DCCD1}">
              <a14:hiddenFill xmlns="" xmlns:a14="http://schemas.microsoft.com/office/drawing/2010/main">
                <a:solidFill>
                  <a:srgbClr val="CCFFCC"/>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18" tIns="45709" rIns="91418" bIns="45709" numCol="1" rtlCol="0" anchor="t" anchorCtr="0" compatLnSpc="1">
            <a:prstTxWarp prst="textNoShape">
              <a:avLst/>
            </a:prstTxWarp>
            <a:normAutofit lnSpcReduction="10000"/>
          </a:bodyPr>
          <a:lstStyle>
            <a:lvl1pPr marL="342900" indent="-342900" algn="l" defTabSz="457200" rtl="0" eaLnBrk="1" latinLnBrk="0" hangingPunct="1">
              <a:spcBef>
                <a:spcPct val="20000"/>
              </a:spcBef>
              <a:buFont typeface="Arial"/>
              <a:buChar char="•"/>
              <a:defRPr sz="2400" kern="1200">
                <a:solidFill>
                  <a:schemeClr val="tx1">
                    <a:lumMod val="65000"/>
                    <a:lumOff val="35000"/>
                  </a:schemeClr>
                </a:solidFill>
                <a:latin typeface="Arial"/>
                <a:ea typeface="+mn-ea"/>
                <a:cs typeface="Arial"/>
              </a:defRPr>
            </a:lvl1pPr>
            <a:lvl2pPr marL="742950" indent="-285750" algn="l" defTabSz="457200" rtl="0" eaLnBrk="1" latinLnBrk="0" hangingPunct="1">
              <a:spcBef>
                <a:spcPct val="20000"/>
              </a:spcBef>
              <a:buFont typeface="Arial"/>
              <a:buChar char="–"/>
              <a:defRPr sz="2000" kern="1200">
                <a:solidFill>
                  <a:schemeClr val="tx1">
                    <a:lumMod val="65000"/>
                    <a:lumOff val="35000"/>
                  </a:schemeClr>
                </a:solidFill>
                <a:latin typeface="Arial"/>
                <a:ea typeface="+mn-ea"/>
                <a:cs typeface="Arial"/>
              </a:defRPr>
            </a:lvl2pPr>
            <a:lvl3pPr marL="1143000" indent="-228600" algn="l" defTabSz="457200" rtl="0" eaLnBrk="1" latinLnBrk="0" hangingPunct="1">
              <a:spcBef>
                <a:spcPct val="20000"/>
              </a:spcBef>
              <a:buFont typeface="Arial"/>
              <a:buChar char="•"/>
              <a:defRPr sz="1800" kern="1200">
                <a:solidFill>
                  <a:schemeClr val="tx1">
                    <a:lumMod val="65000"/>
                    <a:lumOff val="35000"/>
                  </a:schemeClr>
                </a:solidFill>
                <a:latin typeface="Arial"/>
                <a:ea typeface="+mn-ea"/>
                <a:cs typeface="Arial"/>
              </a:defRPr>
            </a:lvl3pPr>
            <a:lvl4pPr marL="1600200" indent="-228600" algn="l" defTabSz="457200" rtl="0" eaLnBrk="1" latinLnBrk="0" hangingPunct="1">
              <a:spcBef>
                <a:spcPct val="20000"/>
              </a:spcBef>
              <a:buFont typeface="Arial"/>
              <a:buChar char="–"/>
              <a:defRPr sz="1600" kern="1200">
                <a:solidFill>
                  <a:schemeClr val="tx1">
                    <a:lumMod val="65000"/>
                    <a:lumOff val="35000"/>
                  </a:schemeClr>
                </a:solidFill>
                <a:latin typeface="Arial"/>
                <a:ea typeface="+mn-ea"/>
                <a:cs typeface="Arial"/>
              </a:defRPr>
            </a:lvl4pPr>
            <a:lvl5pPr marL="2057400" indent="-228600" algn="l" defTabSz="457200" rtl="0" eaLnBrk="1" latinLnBrk="0" hangingPunct="1">
              <a:spcBef>
                <a:spcPct val="20000"/>
              </a:spcBef>
              <a:buFont typeface="Arial"/>
              <a:buChar char="»"/>
              <a:defRPr sz="1400" kern="1200">
                <a:solidFill>
                  <a:schemeClr val="tx1">
                    <a:lumMod val="65000"/>
                    <a:lumOff val="35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80000"/>
              </a:lnSpc>
              <a:buFont typeface="Wingdings" panose="05000000000000000000" pitchFamily="2" charset="2"/>
              <a:buNone/>
            </a:pPr>
            <a:r>
              <a:rPr lang="en-US" altLang="zh-CN" sz="1400" u="sng" dirty="0">
                <a:solidFill>
                  <a:schemeClr val="tx1"/>
                </a:solidFill>
                <a:latin typeface="Arial" panose="020B0604020202020204" pitchFamily="34" charset="0"/>
                <a:ea typeface="SimHei" panose="02010609060101010101" pitchFamily="49" charset="-122"/>
              </a:rPr>
              <a:t>Oxidant Species		Formula      Oxidation Potential </a:t>
            </a:r>
            <a:r>
              <a:rPr lang="en-US" altLang="zh-CN" sz="1400" u="sng" dirty="0" err="1">
                <a:solidFill>
                  <a:schemeClr val="tx1"/>
                </a:solidFill>
                <a:latin typeface="Arial" panose="020B0604020202020204" pitchFamily="34" charset="0"/>
                <a:ea typeface="SimHei" panose="02010609060101010101" pitchFamily="49" charset="-122"/>
              </a:rPr>
              <a:t>Eo</a:t>
            </a:r>
            <a:r>
              <a:rPr lang="en-US" altLang="zh-CN" sz="1400" u="sng" dirty="0">
                <a:solidFill>
                  <a:schemeClr val="tx1"/>
                </a:solidFill>
                <a:latin typeface="Arial" panose="020B0604020202020204" pitchFamily="34" charset="0"/>
                <a:ea typeface="SimHei" panose="02010609060101010101" pitchFamily="49" charset="-122"/>
              </a:rPr>
              <a:t>(Volts)    Oxidation Capacity     </a:t>
            </a:r>
          </a:p>
          <a:p>
            <a:pPr>
              <a:lnSpc>
                <a:spcPct val="80000"/>
              </a:lnSpc>
              <a:buFont typeface="Wingdings" panose="05000000000000000000" pitchFamily="2" charset="2"/>
              <a:buNone/>
            </a:pPr>
            <a:r>
              <a:rPr lang="en-US" altLang="zh-CN" sz="1400" dirty="0">
                <a:solidFill>
                  <a:schemeClr val="tx1"/>
                </a:solidFill>
                <a:latin typeface="Arial" panose="020B0604020202020204" pitchFamily="34" charset="0"/>
                <a:ea typeface="SimHei" panose="02010609060101010101" pitchFamily="49" charset="-122"/>
              </a:rPr>
              <a:t>Hydroxyl free radical	OH</a:t>
            </a:r>
            <a:r>
              <a:rPr lang="en-US" altLang="zh-CN" sz="1400" baseline="30000" dirty="0">
                <a:solidFill>
                  <a:schemeClr val="tx1"/>
                </a:solidFill>
                <a:latin typeface="Arial" panose="020B0604020202020204" pitchFamily="34" charset="0"/>
                <a:ea typeface="SimHei" panose="02010609060101010101" pitchFamily="49" charset="-122"/>
              </a:rPr>
              <a:t>-</a:t>
            </a:r>
            <a:r>
              <a:rPr lang="en-US" altLang="zh-CN" sz="1400" dirty="0">
                <a:solidFill>
                  <a:schemeClr val="tx1"/>
                </a:solidFill>
                <a:latin typeface="Arial" panose="020B0604020202020204" pitchFamily="34" charset="0"/>
                <a:ea typeface="SimHei" panose="02010609060101010101" pitchFamily="49" charset="-122"/>
              </a:rPr>
              <a:t>			2.80						2e</a:t>
            </a:r>
            <a:r>
              <a:rPr lang="en-US" altLang="zh-CN" sz="1400" baseline="30000" dirty="0">
                <a:solidFill>
                  <a:schemeClr val="tx1"/>
                </a:solidFill>
                <a:latin typeface="Arial" panose="020B0604020202020204" pitchFamily="34" charset="0"/>
                <a:ea typeface="SimHei" panose="02010609060101010101" pitchFamily="49" charset="-122"/>
              </a:rPr>
              <a:t>-</a:t>
            </a:r>
          </a:p>
          <a:p>
            <a:pPr>
              <a:lnSpc>
                <a:spcPct val="80000"/>
              </a:lnSpc>
              <a:buFont typeface="Wingdings" panose="05000000000000000000" pitchFamily="2" charset="2"/>
              <a:buNone/>
            </a:pPr>
            <a:r>
              <a:rPr lang="en-US" altLang="zh-CN" sz="1400" dirty="0">
                <a:solidFill>
                  <a:schemeClr val="tx1"/>
                </a:solidFill>
                <a:latin typeface="Arial" panose="020B0604020202020204" pitchFamily="34" charset="0"/>
                <a:ea typeface="SimHei" panose="02010609060101010101" pitchFamily="49" charset="-122"/>
              </a:rPr>
              <a:t>Ozone			O</a:t>
            </a:r>
            <a:r>
              <a:rPr lang="en-US" altLang="zh-CN" sz="1400" baseline="-25000" dirty="0">
                <a:solidFill>
                  <a:schemeClr val="tx1"/>
                </a:solidFill>
                <a:latin typeface="Arial" panose="020B0604020202020204" pitchFamily="34" charset="0"/>
                <a:ea typeface="SimHei" panose="02010609060101010101" pitchFamily="49" charset="-122"/>
              </a:rPr>
              <a:t>3</a:t>
            </a:r>
            <a:r>
              <a:rPr lang="en-US" altLang="zh-CN" sz="1400" dirty="0">
                <a:solidFill>
                  <a:schemeClr val="tx1"/>
                </a:solidFill>
                <a:latin typeface="Arial" panose="020B0604020202020204" pitchFamily="34" charset="0"/>
                <a:ea typeface="SimHei" panose="02010609060101010101" pitchFamily="49" charset="-122"/>
              </a:rPr>
              <a:t>			2.07						2e</a:t>
            </a:r>
            <a:r>
              <a:rPr lang="en-US" altLang="zh-CN" sz="1400" baseline="30000" dirty="0">
                <a:solidFill>
                  <a:schemeClr val="tx1"/>
                </a:solidFill>
                <a:latin typeface="Arial" panose="020B0604020202020204" pitchFamily="34" charset="0"/>
                <a:ea typeface="SimHei" panose="02010609060101010101" pitchFamily="49" charset="-122"/>
              </a:rPr>
              <a:t>-</a:t>
            </a:r>
          </a:p>
          <a:p>
            <a:pPr>
              <a:lnSpc>
                <a:spcPct val="80000"/>
              </a:lnSpc>
              <a:buFont typeface="Wingdings" panose="05000000000000000000" pitchFamily="2" charset="2"/>
              <a:buNone/>
            </a:pPr>
            <a:r>
              <a:rPr lang="en-US" altLang="zh-CN" sz="1400" dirty="0">
                <a:solidFill>
                  <a:schemeClr val="tx1"/>
                </a:solidFill>
                <a:latin typeface="Arial" panose="020B0604020202020204" pitchFamily="34" charset="0"/>
                <a:ea typeface="SimHei" panose="02010609060101010101" pitchFamily="49" charset="-122"/>
              </a:rPr>
              <a:t>Hydrogen peroxide	H</a:t>
            </a:r>
            <a:r>
              <a:rPr lang="en-US" altLang="zh-CN" sz="1400" baseline="-25000" dirty="0">
                <a:solidFill>
                  <a:schemeClr val="tx1"/>
                </a:solidFill>
                <a:latin typeface="Arial" panose="020B0604020202020204" pitchFamily="34" charset="0"/>
                <a:ea typeface="SimHei" panose="02010609060101010101" pitchFamily="49" charset="-122"/>
              </a:rPr>
              <a:t>2</a:t>
            </a:r>
            <a:r>
              <a:rPr lang="en-US" altLang="zh-CN" sz="1400" dirty="0">
                <a:solidFill>
                  <a:schemeClr val="tx1"/>
                </a:solidFill>
                <a:latin typeface="Arial" panose="020B0604020202020204" pitchFamily="34" charset="0"/>
                <a:ea typeface="SimHei" panose="02010609060101010101" pitchFamily="49" charset="-122"/>
              </a:rPr>
              <a:t>O</a:t>
            </a:r>
            <a:r>
              <a:rPr lang="en-US" altLang="zh-CN" sz="1400" baseline="-25000" dirty="0">
                <a:solidFill>
                  <a:schemeClr val="tx1"/>
                </a:solidFill>
                <a:latin typeface="Arial" panose="020B0604020202020204" pitchFamily="34" charset="0"/>
                <a:ea typeface="SimHei" panose="02010609060101010101" pitchFamily="49" charset="-122"/>
              </a:rPr>
              <a:t>2</a:t>
            </a:r>
            <a:r>
              <a:rPr lang="en-US" altLang="zh-CN" sz="1400" dirty="0">
                <a:solidFill>
                  <a:schemeClr val="tx1"/>
                </a:solidFill>
                <a:latin typeface="Arial" panose="020B0604020202020204" pitchFamily="34" charset="0"/>
                <a:ea typeface="SimHei" panose="02010609060101010101" pitchFamily="49" charset="-122"/>
              </a:rPr>
              <a:t>			1.76						2e</a:t>
            </a:r>
            <a:r>
              <a:rPr lang="en-US" altLang="zh-CN" sz="1400" baseline="30000" dirty="0">
                <a:solidFill>
                  <a:schemeClr val="tx1"/>
                </a:solidFill>
                <a:latin typeface="Arial" panose="020B0604020202020204" pitchFamily="34" charset="0"/>
                <a:ea typeface="SimHei" panose="02010609060101010101" pitchFamily="49" charset="-122"/>
              </a:rPr>
              <a:t>-</a:t>
            </a:r>
            <a:endParaRPr lang="en-US" altLang="zh-CN" sz="1400" dirty="0">
              <a:solidFill>
                <a:schemeClr val="tx1"/>
              </a:solidFill>
              <a:latin typeface="Arial" panose="020B0604020202020204" pitchFamily="34" charset="0"/>
              <a:ea typeface="SimHei" panose="02010609060101010101" pitchFamily="49" charset="-122"/>
            </a:endParaRPr>
          </a:p>
          <a:p>
            <a:pPr>
              <a:lnSpc>
                <a:spcPct val="80000"/>
              </a:lnSpc>
              <a:buFont typeface="Wingdings" panose="05000000000000000000" pitchFamily="2" charset="2"/>
              <a:buNone/>
            </a:pPr>
            <a:r>
              <a:rPr lang="en-US" altLang="zh-CN" sz="1400" dirty="0">
                <a:solidFill>
                  <a:schemeClr val="tx1"/>
                </a:solidFill>
                <a:latin typeface="Arial" panose="020B0604020202020204" pitchFamily="34" charset="0"/>
                <a:ea typeface="SimHei" panose="02010609060101010101" pitchFamily="49" charset="-122"/>
              </a:rPr>
              <a:t>Permanganate ion	MnO</a:t>
            </a:r>
            <a:r>
              <a:rPr lang="en-US" altLang="zh-CN" sz="1400" baseline="-25000" dirty="0">
                <a:solidFill>
                  <a:schemeClr val="tx1"/>
                </a:solidFill>
                <a:latin typeface="Arial" panose="020B0604020202020204" pitchFamily="34" charset="0"/>
                <a:ea typeface="SimHei" panose="02010609060101010101" pitchFamily="49" charset="-122"/>
              </a:rPr>
              <a:t>4</a:t>
            </a:r>
            <a:r>
              <a:rPr lang="en-US" altLang="zh-CN" sz="1400" baseline="30000" dirty="0">
                <a:solidFill>
                  <a:schemeClr val="tx1"/>
                </a:solidFill>
                <a:latin typeface="Arial" panose="020B0604020202020204" pitchFamily="34" charset="0"/>
                <a:ea typeface="SimHei" panose="02010609060101010101" pitchFamily="49" charset="-122"/>
              </a:rPr>
              <a:t>-</a:t>
            </a:r>
            <a:r>
              <a:rPr lang="en-US" altLang="zh-CN" sz="1400" dirty="0">
                <a:solidFill>
                  <a:schemeClr val="tx1"/>
                </a:solidFill>
                <a:latin typeface="Arial" panose="020B0604020202020204" pitchFamily="34" charset="0"/>
                <a:ea typeface="SimHei" panose="02010609060101010101" pitchFamily="49" charset="-122"/>
              </a:rPr>
              <a:t>		1.68						3e</a:t>
            </a:r>
            <a:r>
              <a:rPr lang="en-US" altLang="zh-CN" sz="1400" baseline="30000" dirty="0">
                <a:solidFill>
                  <a:schemeClr val="tx1"/>
                </a:solidFill>
                <a:latin typeface="Arial" panose="020B0604020202020204" pitchFamily="34" charset="0"/>
                <a:ea typeface="SimHei" panose="02010609060101010101" pitchFamily="49" charset="-122"/>
              </a:rPr>
              <a:t>-</a:t>
            </a:r>
            <a:endParaRPr lang="en-US" altLang="zh-CN" sz="1400" dirty="0">
              <a:solidFill>
                <a:schemeClr val="tx1"/>
              </a:solidFill>
              <a:latin typeface="Arial" panose="020B0604020202020204" pitchFamily="34" charset="0"/>
              <a:ea typeface="SimHei" panose="02010609060101010101" pitchFamily="49" charset="-122"/>
            </a:endParaRPr>
          </a:p>
          <a:p>
            <a:pPr>
              <a:lnSpc>
                <a:spcPct val="80000"/>
              </a:lnSpc>
              <a:buFont typeface="Wingdings" panose="05000000000000000000" pitchFamily="2" charset="2"/>
              <a:buNone/>
            </a:pPr>
            <a:r>
              <a:rPr lang="en-US" altLang="zh-CN" sz="1400" dirty="0" err="1">
                <a:solidFill>
                  <a:schemeClr val="tx1"/>
                </a:solidFill>
                <a:latin typeface="Arial" panose="020B0604020202020204" pitchFamily="34" charset="0"/>
                <a:ea typeface="SimHei" panose="02010609060101010101" pitchFamily="49" charset="-122"/>
              </a:rPr>
              <a:t>Chlorous</a:t>
            </a:r>
            <a:r>
              <a:rPr lang="en-US" altLang="zh-CN" sz="1400" dirty="0">
                <a:solidFill>
                  <a:schemeClr val="tx1"/>
                </a:solidFill>
                <a:latin typeface="Arial" panose="020B0604020202020204" pitchFamily="34" charset="0"/>
                <a:ea typeface="SimHei" panose="02010609060101010101" pitchFamily="49" charset="-122"/>
              </a:rPr>
              <a:t> acid 		HClO</a:t>
            </a:r>
            <a:r>
              <a:rPr lang="en-US" altLang="zh-CN" sz="1400" baseline="-25000" dirty="0">
                <a:solidFill>
                  <a:schemeClr val="tx1"/>
                </a:solidFill>
                <a:latin typeface="Arial" panose="020B0604020202020204" pitchFamily="34" charset="0"/>
                <a:ea typeface="SimHei" panose="02010609060101010101" pitchFamily="49" charset="-122"/>
              </a:rPr>
              <a:t>2</a:t>
            </a:r>
            <a:r>
              <a:rPr lang="en-US" altLang="zh-CN" sz="1400" dirty="0">
                <a:solidFill>
                  <a:schemeClr val="tx1"/>
                </a:solidFill>
                <a:latin typeface="Arial" panose="020B0604020202020204" pitchFamily="34" charset="0"/>
                <a:ea typeface="SimHei" panose="02010609060101010101" pitchFamily="49" charset="-122"/>
              </a:rPr>
              <a:t>		~1.6						4e</a:t>
            </a:r>
            <a:r>
              <a:rPr lang="en-US" altLang="zh-CN" sz="1400" baseline="30000" dirty="0">
                <a:solidFill>
                  <a:schemeClr val="tx1"/>
                </a:solidFill>
                <a:latin typeface="Arial" panose="020B0604020202020204" pitchFamily="34" charset="0"/>
                <a:ea typeface="SimHei" panose="02010609060101010101" pitchFamily="49" charset="-122"/>
              </a:rPr>
              <a:t>-</a:t>
            </a:r>
            <a:endParaRPr lang="en-US" altLang="zh-CN" sz="1400" dirty="0">
              <a:solidFill>
                <a:schemeClr val="tx1"/>
              </a:solidFill>
              <a:latin typeface="Arial" panose="020B0604020202020204" pitchFamily="34" charset="0"/>
              <a:ea typeface="SimHei" panose="02010609060101010101" pitchFamily="49" charset="-122"/>
            </a:endParaRPr>
          </a:p>
          <a:p>
            <a:pPr>
              <a:lnSpc>
                <a:spcPct val="80000"/>
              </a:lnSpc>
              <a:buFont typeface="Wingdings" panose="05000000000000000000" pitchFamily="2" charset="2"/>
              <a:buNone/>
            </a:pPr>
            <a:r>
              <a:rPr lang="en-US" altLang="zh-CN" sz="1400" dirty="0" err="1">
                <a:solidFill>
                  <a:schemeClr val="tx1"/>
                </a:solidFill>
                <a:latin typeface="Arial" panose="020B0604020202020204" pitchFamily="34" charset="0"/>
                <a:ea typeface="SimHei" panose="02010609060101010101" pitchFamily="49" charset="-122"/>
              </a:rPr>
              <a:t>Hypochlorous</a:t>
            </a:r>
            <a:r>
              <a:rPr lang="en-US" altLang="zh-CN" sz="1400" dirty="0">
                <a:solidFill>
                  <a:schemeClr val="tx1"/>
                </a:solidFill>
                <a:latin typeface="Arial" panose="020B0604020202020204" pitchFamily="34" charset="0"/>
                <a:ea typeface="SimHei" panose="02010609060101010101" pitchFamily="49" charset="-122"/>
              </a:rPr>
              <a:t> acid	</a:t>
            </a:r>
            <a:r>
              <a:rPr lang="en-US" altLang="zh-CN" sz="1400" dirty="0" err="1">
                <a:solidFill>
                  <a:schemeClr val="tx1"/>
                </a:solidFill>
                <a:latin typeface="Arial" panose="020B0604020202020204" pitchFamily="34" charset="0"/>
                <a:ea typeface="SimHei" panose="02010609060101010101" pitchFamily="49" charset="-122"/>
              </a:rPr>
              <a:t>HOCl</a:t>
            </a:r>
            <a:r>
              <a:rPr lang="en-US" altLang="zh-CN" sz="1400" dirty="0">
                <a:solidFill>
                  <a:schemeClr val="tx1"/>
                </a:solidFill>
                <a:latin typeface="Arial" panose="020B0604020202020204" pitchFamily="34" charset="0"/>
                <a:ea typeface="SimHei" panose="02010609060101010101" pitchFamily="49" charset="-122"/>
              </a:rPr>
              <a:t>			1.49						2e</a:t>
            </a:r>
            <a:r>
              <a:rPr lang="en-US" altLang="zh-CN" sz="1400" baseline="30000" dirty="0">
                <a:solidFill>
                  <a:schemeClr val="tx1"/>
                </a:solidFill>
                <a:latin typeface="Arial" panose="020B0604020202020204" pitchFamily="34" charset="0"/>
                <a:ea typeface="SimHei" panose="02010609060101010101" pitchFamily="49" charset="-122"/>
              </a:rPr>
              <a:t>-</a:t>
            </a:r>
            <a:endParaRPr lang="en-US" altLang="zh-CN" sz="1400" dirty="0">
              <a:solidFill>
                <a:schemeClr val="tx1"/>
              </a:solidFill>
              <a:latin typeface="Arial" panose="020B0604020202020204" pitchFamily="34" charset="0"/>
              <a:ea typeface="SimHei" panose="02010609060101010101" pitchFamily="49" charset="-122"/>
            </a:endParaRPr>
          </a:p>
          <a:p>
            <a:pPr>
              <a:lnSpc>
                <a:spcPct val="80000"/>
              </a:lnSpc>
              <a:buFont typeface="Wingdings" panose="05000000000000000000" pitchFamily="2" charset="2"/>
              <a:buNone/>
            </a:pPr>
            <a:r>
              <a:rPr lang="en-US" altLang="zh-CN" sz="1400" dirty="0">
                <a:solidFill>
                  <a:schemeClr val="tx1"/>
                </a:solidFill>
                <a:latin typeface="Arial" panose="020B0604020202020204" pitchFamily="34" charset="0"/>
                <a:ea typeface="SimHei" panose="02010609060101010101" pitchFamily="49" charset="-122"/>
              </a:rPr>
              <a:t>Molecular Chlorine	Cl</a:t>
            </a:r>
            <a:r>
              <a:rPr lang="en-US" altLang="zh-CN" sz="1400" baseline="-25000" dirty="0">
                <a:solidFill>
                  <a:schemeClr val="tx1"/>
                </a:solidFill>
                <a:latin typeface="Arial" panose="020B0604020202020204" pitchFamily="34" charset="0"/>
                <a:ea typeface="SimHei" panose="02010609060101010101" pitchFamily="49" charset="-122"/>
              </a:rPr>
              <a:t>2</a:t>
            </a:r>
            <a:r>
              <a:rPr lang="en-US" altLang="zh-CN" sz="1400" dirty="0">
                <a:solidFill>
                  <a:schemeClr val="tx1"/>
                </a:solidFill>
                <a:latin typeface="Arial" panose="020B0604020202020204" pitchFamily="34" charset="0"/>
                <a:ea typeface="SimHei" panose="02010609060101010101" pitchFamily="49" charset="-122"/>
              </a:rPr>
              <a:t>			1.36						2e</a:t>
            </a:r>
            <a:r>
              <a:rPr lang="en-US" altLang="zh-CN" sz="1400" baseline="30000" dirty="0">
                <a:solidFill>
                  <a:schemeClr val="tx1"/>
                </a:solidFill>
                <a:latin typeface="Arial" panose="020B0604020202020204" pitchFamily="34" charset="0"/>
                <a:ea typeface="SimHei" panose="02010609060101010101" pitchFamily="49" charset="-122"/>
              </a:rPr>
              <a:t>-</a:t>
            </a:r>
            <a:endParaRPr lang="en-US" altLang="zh-CN" sz="1400" dirty="0">
              <a:solidFill>
                <a:schemeClr val="tx1"/>
              </a:solidFill>
              <a:latin typeface="Arial" panose="020B0604020202020204" pitchFamily="34" charset="0"/>
              <a:ea typeface="SimHei" panose="02010609060101010101" pitchFamily="49" charset="-122"/>
            </a:endParaRPr>
          </a:p>
          <a:p>
            <a:pPr>
              <a:lnSpc>
                <a:spcPct val="80000"/>
              </a:lnSpc>
              <a:buFont typeface="Wingdings" panose="05000000000000000000" pitchFamily="2" charset="2"/>
              <a:buNone/>
            </a:pPr>
            <a:r>
              <a:rPr lang="en-US" altLang="zh-CN" sz="1400" dirty="0" err="1">
                <a:solidFill>
                  <a:schemeClr val="tx1"/>
                </a:solidFill>
                <a:latin typeface="Arial" panose="020B0604020202020204" pitchFamily="34" charset="0"/>
                <a:ea typeface="SimHei" panose="02010609060101010101" pitchFamily="49" charset="-122"/>
              </a:rPr>
              <a:t>Hypobromous</a:t>
            </a:r>
            <a:r>
              <a:rPr lang="en-US" altLang="zh-CN" sz="1400" dirty="0">
                <a:solidFill>
                  <a:schemeClr val="tx1"/>
                </a:solidFill>
                <a:latin typeface="Arial" panose="020B0604020202020204" pitchFamily="34" charset="0"/>
                <a:ea typeface="SimHei" panose="02010609060101010101" pitchFamily="49" charset="-122"/>
              </a:rPr>
              <a:t> acid	</a:t>
            </a:r>
            <a:r>
              <a:rPr lang="en-US" altLang="zh-CN" sz="1400" dirty="0" err="1">
                <a:solidFill>
                  <a:schemeClr val="tx1"/>
                </a:solidFill>
                <a:latin typeface="Arial" panose="020B0604020202020204" pitchFamily="34" charset="0"/>
                <a:ea typeface="SimHei" panose="02010609060101010101" pitchFamily="49" charset="-122"/>
              </a:rPr>
              <a:t>HOBr</a:t>
            </a:r>
            <a:r>
              <a:rPr lang="en-US" altLang="zh-CN" sz="1400" dirty="0">
                <a:solidFill>
                  <a:schemeClr val="tx1"/>
                </a:solidFill>
                <a:latin typeface="Arial" panose="020B0604020202020204" pitchFamily="34" charset="0"/>
                <a:ea typeface="SimHei" panose="02010609060101010101" pitchFamily="49" charset="-122"/>
              </a:rPr>
              <a:t>			1.33						2e</a:t>
            </a:r>
            <a:r>
              <a:rPr lang="en-US" altLang="zh-CN" sz="1400" baseline="30000" dirty="0">
                <a:solidFill>
                  <a:schemeClr val="tx1"/>
                </a:solidFill>
                <a:latin typeface="Arial" panose="020B0604020202020204" pitchFamily="34" charset="0"/>
                <a:ea typeface="SimHei" panose="02010609060101010101" pitchFamily="49" charset="-122"/>
              </a:rPr>
              <a:t>-</a:t>
            </a:r>
            <a:endParaRPr lang="en-US" altLang="zh-CN" sz="1400" dirty="0">
              <a:solidFill>
                <a:schemeClr val="tx1"/>
              </a:solidFill>
              <a:latin typeface="Arial" panose="020B0604020202020204" pitchFamily="34" charset="0"/>
              <a:ea typeface="SimHei" panose="02010609060101010101" pitchFamily="49" charset="-122"/>
            </a:endParaRPr>
          </a:p>
          <a:p>
            <a:pPr>
              <a:lnSpc>
                <a:spcPct val="80000"/>
              </a:lnSpc>
              <a:buFont typeface="Wingdings" panose="05000000000000000000" pitchFamily="2" charset="2"/>
              <a:buNone/>
            </a:pPr>
            <a:r>
              <a:rPr lang="en-US" altLang="zh-CN" sz="1400" dirty="0">
                <a:solidFill>
                  <a:schemeClr val="tx1"/>
                </a:solidFill>
                <a:latin typeface="Arial" panose="020B0604020202020204" pitchFamily="34" charset="0"/>
                <a:ea typeface="SimHei" panose="02010609060101010101" pitchFamily="49" charset="-122"/>
              </a:rPr>
              <a:t>Molecular Bromine	Br</a:t>
            </a:r>
            <a:r>
              <a:rPr lang="en-US" altLang="zh-CN" sz="1400" baseline="-25000" dirty="0">
                <a:solidFill>
                  <a:schemeClr val="tx1"/>
                </a:solidFill>
                <a:latin typeface="Arial" panose="020B0604020202020204" pitchFamily="34" charset="0"/>
                <a:ea typeface="SimHei" panose="02010609060101010101" pitchFamily="49" charset="-122"/>
              </a:rPr>
              <a:t>2</a:t>
            </a:r>
            <a:r>
              <a:rPr lang="en-US" altLang="zh-CN" sz="1400" dirty="0">
                <a:solidFill>
                  <a:schemeClr val="tx1"/>
                </a:solidFill>
                <a:latin typeface="Arial" panose="020B0604020202020204" pitchFamily="34" charset="0"/>
                <a:ea typeface="SimHei" panose="02010609060101010101" pitchFamily="49" charset="-122"/>
              </a:rPr>
              <a:t>			1.07						2e</a:t>
            </a:r>
            <a:r>
              <a:rPr lang="en-US" altLang="zh-CN" sz="1400" baseline="30000" dirty="0">
                <a:solidFill>
                  <a:schemeClr val="tx1"/>
                </a:solidFill>
                <a:latin typeface="Arial" panose="020B0604020202020204" pitchFamily="34" charset="0"/>
                <a:ea typeface="SimHei" panose="02010609060101010101" pitchFamily="49" charset="-122"/>
              </a:rPr>
              <a:t>-</a:t>
            </a:r>
            <a:endParaRPr lang="en-US" altLang="zh-CN" sz="1400" dirty="0">
              <a:solidFill>
                <a:schemeClr val="tx1"/>
              </a:solidFill>
              <a:latin typeface="Arial" panose="020B0604020202020204" pitchFamily="34" charset="0"/>
              <a:ea typeface="SimHei" panose="02010609060101010101" pitchFamily="49" charset="-122"/>
            </a:endParaRPr>
          </a:p>
          <a:p>
            <a:pPr>
              <a:lnSpc>
                <a:spcPct val="80000"/>
              </a:lnSpc>
              <a:buFont typeface="Wingdings" panose="05000000000000000000" pitchFamily="2" charset="2"/>
              <a:buNone/>
            </a:pPr>
            <a:r>
              <a:rPr lang="en-US" altLang="zh-CN" sz="1400" dirty="0" err="1">
                <a:solidFill>
                  <a:schemeClr val="tx1"/>
                </a:solidFill>
                <a:latin typeface="Arial" panose="020B0604020202020204" pitchFamily="34" charset="0"/>
                <a:ea typeface="SimHei" panose="02010609060101010101" pitchFamily="49" charset="-122"/>
              </a:rPr>
              <a:t>Hypoiodous</a:t>
            </a:r>
            <a:r>
              <a:rPr lang="en-US" altLang="zh-CN" sz="1400" dirty="0">
                <a:solidFill>
                  <a:schemeClr val="tx1"/>
                </a:solidFill>
                <a:latin typeface="Arial" panose="020B0604020202020204" pitchFamily="34" charset="0"/>
                <a:ea typeface="SimHei" panose="02010609060101010101" pitchFamily="49" charset="-122"/>
              </a:rPr>
              <a:t> acid		HOI			0.99						2e</a:t>
            </a:r>
            <a:r>
              <a:rPr lang="en-US" altLang="zh-CN" sz="1400" baseline="30000" dirty="0">
                <a:solidFill>
                  <a:schemeClr val="tx1"/>
                </a:solidFill>
                <a:latin typeface="Arial" panose="020B0604020202020204" pitchFamily="34" charset="0"/>
                <a:ea typeface="SimHei" panose="02010609060101010101" pitchFamily="49" charset="-122"/>
              </a:rPr>
              <a:t>-</a:t>
            </a:r>
            <a:endParaRPr lang="en-US" altLang="zh-CN" sz="1400" dirty="0">
              <a:solidFill>
                <a:schemeClr val="tx1"/>
              </a:solidFill>
              <a:latin typeface="Arial" panose="020B0604020202020204" pitchFamily="34" charset="0"/>
              <a:ea typeface="SimHei" panose="02010609060101010101" pitchFamily="49" charset="-122"/>
            </a:endParaRPr>
          </a:p>
          <a:p>
            <a:pPr>
              <a:lnSpc>
                <a:spcPct val="80000"/>
              </a:lnSpc>
              <a:buFont typeface="Wingdings" panose="05000000000000000000" pitchFamily="2" charset="2"/>
              <a:buNone/>
            </a:pPr>
            <a:r>
              <a:rPr lang="en-US" altLang="zh-CN" sz="1400" dirty="0">
                <a:solidFill>
                  <a:srgbClr val="FF0000"/>
                </a:solidFill>
                <a:latin typeface="Arial" panose="020B0604020202020204" pitchFamily="34" charset="0"/>
                <a:ea typeface="SimHei" panose="02010609060101010101" pitchFamily="49" charset="-122"/>
              </a:rPr>
              <a:t>Chlorine dioxide		ClO</a:t>
            </a:r>
            <a:r>
              <a:rPr lang="en-US" altLang="zh-CN" sz="1400" baseline="-25000" dirty="0">
                <a:solidFill>
                  <a:srgbClr val="FF0000"/>
                </a:solidFill>
                <a:latin typeface="Arial" panose="020B0604020202020204" pitchFamily="34" charset="0"/>
                <a:ea typeface="SimHei" panose="02010609060101010101" pitchFamily="49" charset="-122"/>
              </a:rPr>
              <a:t>2</a:t>
            </a:r>
            <a:r>
              <a:rPr lang="en-US" altLang="zh-CN" sz="1400" dirty="0">
                <a:solidFill>
                  <a:srgbClr val="FF0000"/>
                </a:solidFill>
                <a:latin typeface="Arial" panose="020B0604020202020204" pitchFamily="34" charset="0"/>
                <a:ea typeface="SimHei" panose="02010609060101010101" pitchFamily="49" charset="-122"/>
              </a:rPr>
              <a:t>			0.95						5e</a:t>
            </a:r>
            <a:r>
              <a:rPr lang="en-US" altLang="zh-CN" sz="1400" baseline="30000" dirty="0">
                <a:solidFill>
                  <a:srgbClr val="FF0000"/>
                </a:solidFill>
                <a:latin typeface="Arial" panose="020B0604020202020204" pitchFamily="34" charset="0"/>
                <a:ea typeface="SimHei" panose="02010609060101010101" pitchFamily="49" charset="-122"/>
              </a:rPr>
              <a:t>-</a:t>
            </a:r>
            <a:endParaRPr lang="en-US" altLang="zh-CN" sz="1400" dirty="0">
              <a:solidFill>
                <a:srgbClr val="FF0000"/>
              </a:solidFill>
              <a:latin typeface="Arial" panose="020B0604020202020204" pitchFamily="34" charset="0"/>
              <a:ea typeface="SimHei" panose="02010609060101010101" pitchFamily="49" charset="-122"/>
            </a:endParaRPr>
          </a:p>
          <a:p>
            <a:pPr>
              <a:lnSpc>
                <a:spcPct val="80000"/>
              </a:lnSpc>
              <a:buFont typeface="Wingdings" panose="05000000000000000000" pitchFamily="2" charset="2"/>
              <a:buNone/>
            </a:pPr>
            <a:r>
              <a:rPr lang="en-US" altLang="zh-CN" sz="1400" dirty="0">
                <a:solidFill>
                  <a:schemeClr val="tx1"/>
                </a:solidFill>
                <a:latin typeface="Arial" panose="020B0604020202020204" pitchFamily="34" charset="0"/>
                <a:ea typeface="SimHei" panose="02010609060101010101" pitchFamily="49" charset="-122"/>
              </a:rPr>
              <a:t>Molecular Iodine		I</a:t>
            </a:r>
            <a:r>
              <a:rPr lang="en-US" altLang="zh-CN" sz="1400" baseline="-25000" dirty="0">
                <a:solidFill>
                  <a:schemeClr val="tx1"/>
                </a:solidFill>
                <a:latin typeface="Arial" panose="020B0604020202020204" pitchFamily="34" charset="0"/>
                <a:ea typeface="SimHei" panose="02010609060101010101" pitchFamily="49" charset="-122"/>
              </a:rPr>
              <a:t>2</a:t>
            </a:r>
            <a:r>
              <a:rPr lang="en-US" altLang="zh-CN" sz="1400" dirty="0">
                <a:solidFill>
                  <a:schemeClr val="tx1"/>
                </a:solidFill>
                <a:latin typeface="Arial" panose="020B0604020202020204" pitchFamily="34" charset="0"/>
                <a:ea typeface="SimHei" panose="02010609060101010101" pitchFamily="49" charset="-122"/>
              </a:rPr>
              <a:t>			0.54						2e</a:t>
            </a:r>
            <a:r>
              <a:rPr lang="en-US" altLang="zh-CN" sz="1400" baseline="30000" dirty="0">
                <a:solidFill>
                  <a:schemeClr val="tx1"/>
                </a:solidFill>
                <a:latin typeface="Arial" panose="020B0604020202020204" pitchFamily="34" charset="0"/>
                <a:ea typeface="SimHei" panose="02010609060101010101" pitchFamily="49" charset="-122"/>
              </a:rPr>
              <a:t>-</a:t>
            </a:r>
            <a:endParaRPr lang="en-US" altLang="zh-CN" sz="1400" dirty="0">
              <a:solidFill>
                <a:schemeClr val="tx1"/>
              </a:solidFill>
              <a:latin typeface="Arial" panose="020B0604020202020204" pitchFamily="34" charset="0"/>
              <a:ea typeface="SimHei" panose="02010609060101010101" pitchFamily="49" charset="-122"/>
            </a:endParaRPr>
          </a:p>
          <a:p>
            <a:pPr>
              <a:lnSpc>
                <a:spcPct val="80000"/>
              </a:lnSpc>
              <a:buFont typeface="Wingdings" panose="05000000000000000000" pitchFamily="2" charset="2"/>
              <a:buNone/>
            </a:pPr>
            <a:r>
              <a:rPr lang="en-US" altLang="zh-CN" sz="1400" dirty="0">
                <a:solidFill>
                  <a:schemeClr val="tx1"/>
                </a:solidFill>
                <a:latin typeface="Arial" panose="020B0604020202020204" pitchFamily="34" charset="0"/>
                <a:ea typeface="SimHei" panose="02010609060101010101" pitchFamily="49" charset="-122"/>
              </a:rPr>
              <a:t>Oxygen			O</a:t>
            </a:r>
            <a:r>
              <a:rPr lang="en-US" altLang="zh-CN" sz="1400" baseline="-25000" dirty="0">
                <a:solidFill>
                  <a:schemeClr val="tx1"/>
                </a:solidFill>
                <a:latin typeface="Arial" panose="020B0604020202020204" pitchFamily="34" charset="0"/>
                <a:ea typeface="SimHei" panose="02010609060101010101" pitchFamily="49" charset="-122"/>
              </a:rPr>
              <a:t>2</a:t>
            </a:r>
            <a:r>
              <a:rPr lang="en-US" altLang="zh-CN" sz="1400" dirty="0">
                <a:solidFill>
                  <a:schemeClr val="tx1"/>
                </a:solidFill>
                <a:latin typeface="Arial" panose="020B0604020202020204" pitchFamily="34" charset="0"/>
                <a:ea typeface="SimHei" panose="02010609060101010101" pitchFamily="49" charset="-122"/>
              </a:rPr>
              <a:t>	         		0.40 						2e</a:t>
            </a:r>
            <a:r>
              <a:rPr lang="en-US" altLang="zh-CN" sz="1400" baseline="30000" dirty="0">
                <a:solidFill>
                  <a:schemeClr val="tx1"/>
                </a:solidFill>
                <a:latin typeface="Arial" panose="020B0604020202020204" pitchFamily="34" charset="0"/>
                <a:ea typeface="SimHei" panose="02010609060101010101" pitchFamily="49" charset="-122"/>
              </a:rPr>
              <a:t>-</a:t>
            </a:r>
            <a:endParaRPr lang="en-US" altLang="zh-CN" sz="1400" dirty="0">
              <a:solidFill>
                <a:schemeClr val="tx1"/>
              </a:solidFill>
              <a:latin typeface="Arial" panose="020B0604020202020204" pitchFamily="34" charset="0"/>
              <a:ea typeface="SimHei" panose="02010609060101010101" pitchFamily="49" charset="-122"/>
            </a:endParaRPr>
          </a:p>
          <a:p>
            <a:pPr>
              <a:lnSpc>
                <a:spcPct val="80000"/>
              </a:lnSpc>
              <a:buFont typeface="Wingdings" panose="05000000000000000000" pitchFamily="2" charset="2"/>
              <a:buNone/>
            </a:pPr>
            <a:r>
              <a:rPr lang="en-US" altLang="zh-CN" sz="1400" dirty="0">
                <a:solidFill>
                  <a:schemeClr val="tx1"/>
                </a:solidFill>
                <a:latin typeface="Arial" panose="020B0604020202020204" pitchFamily="34" charset="0"/>
                <a:ea typeface="SimHei" panose="02010609060101010101" pitchFamily="49" charset="-122"/>
              </a:rPr>
              <a:t>Hypochlorite Ion 		</a:t>
            </a:r>
            <a:r>
              <a:rPr lang="en-US" altLang="zh-CN" sz="1400" dirty="0" err="1">
                <a:solidFill>
                  <a:schemeClr val="tx1"/>
                </a:solidFill>
                <a:latin typeface="Arial" panose="020B0604020202020204" pitchFamily="34" charset="0"/>
                <a:ea typeface="SimHei" panose="02010609060101010101" pitchFamily="49" charset="-122"/>
              </a:rPr>
              <a:t>ClO</a:t>
            </a:r>
            <a:r>
              <a:rPr lang="en-US" altLang="zh-CN" sz="1400" baseline="30000" dirty="0">
                <a:solidFill>
                  <a:schemeClr val="tx1"/>
                </a:solidFill>
                <a:latin typeface="Arial" panose="020B0604020202020204" pitchFamily="34" charset="0"/>
                <a:ea typeface="SimHei" panose="02010609060101010101" pitchFamily="49" charset="-122"/>
              </a:rPr>
              <a:t>-</a:t>
            </a:r>
            <a:r>
              <a:rPr lang="en-US" altLang="zh-CN" sz="1400" dirty="0">
                <a:solidFill>
                  <a:schemeClr val="tx1"/>
                </a:solidFill>
                <a:latin typeface="Arial" panose="020B0604020202020204" pitchFamily="34" charset="0"/>
                <a:ea typeface="SimHei" panose="02010609060101010101" pitchFamily="49" charset="-122"/>
              </a:rPr>
              <a:t> 			&lt;0.50						2e</a:t>
            </a:r>
            <a:r>
              <a:rPr lang="en-US" altLang="zh-CN" sz="1400" baseline="30000" dirty="0">
                <a:solidFill>
                  <a:schemeClr val="tx1"/>
                </a:solidFill>
                <a:latin typeface="Arial" panose="020B0604020202020204" pitchFamily="34" charset="0"/>
                <a:ea typeface="SimHei" panose="02010609060101010101" pitchFamily="49" charset="-122"/>
              </a:rPr>
              <a:t>-</a:t>
            </a:r>
            <a:endParaRPr lang="en-US" altLang="zh-CN" sz="1400" dirty="0">
              <a:solidFill>
                <a:schemeClr val="tx1"/>
              </a:solidFill>
              <a:latin typeface="Arial" panose="020B0604020202020204" pitchFamily="34" charset="0"/>
              <a:ea typeface="SimHei" panose="02010609060101010101" pitchFamily="49" charset="-122"/>
            </a:endParaRPr>
          </a:p>
        </p:txBody>
      </p:sp>
      <p:sp>
        <p:nvSpPr>
          <p:cNvPr id="12" name="AutoShape 190"/>
          <p:cNvSpPr>
            <a:spLocks noChangeArrowheads="1"/>
          </p:cNvSpPr>
          <p:nvPr/>
        </p:nvSpPr>
        <p:spPr bwMode="auto">
          <a:xfrm rot="16200000">
            <a:off x="4179094" y="3037681"/>
            <a:ext cx="2552700" cy="547688"/>
          </a:xfrm>
          <a:prstGeom prst="rightArrow">
            <a:avLst>
              <a:gd name="adj1" fmla="val 50000"/>
              <a:gd name="adj2" fmla="val 84581"/>
            </a:avLst>
          </a:prstGeom>
          <a:gradFill rotWithShape="1">
            <a:gsLst>
              <a:gs pos="0">
                <a:srgbClr val="FFFF00"/>
              </a:gs>
              <a:gs pos="100000">
                <a:srgbClr val="FF0000"/>
              </a:gs>
            </a:gsLst>
            <a:lin ang="0" scaled="1"/>
          </a:gradFill>
          <a:ln>
            <a:noFill/>
          </a:ln>
          <a:effectLst/>
          <a:extLst>
            <a:ext uri="{91240B29-F687-4f45-9708-019B960494DF}">
              <a14:hiddenLine xmlns="" xmlns:a14="http://schemas.microsoft.com/office/drawing/2010/main" w="9525" algn="ctr">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lvl1pPr algn="ctr">
              <a:defRPr sz="2000" b="1">
                <a:solidFill>
                  <a:schemeClr val="tx1"/>
                </a:solidFill>
                <a:latin typeface="Arial" panose="020B0604020202020204" pitchFamily="34" charset="0"/>
                <a:ea typeface="MS PGothic" panose="020B0600070205080204" pitchFamily="34" charset="-128"/>
              </a:defRPr>
            </a:lvl1pPr>
            <a:lvl2pPr marL="742950" indent="-285750" algn="ctr">
              <a:defRPr sz="2000" b="1">
                <a:solidFill>
                  <a:schemeClr val="tx1"/>
                </a:solidFill>
                <a:latin typeface="Arial" panose="020B0604020202020204" pitchFamily="34" charset="0"/>
                <a:ea typeface="MS PGothic" panose="020B0600070205080204" pitchFamily="34" charset="-128"/>
              </a:defRPr>
            </a:lvl2pPr>
            <a:lvl3pPr marL="1143000" indent="-228600" algn="ctr">
              <a:defRPr sz="2000" b="1">
                <a:solidFill>
                  <a:schemeClr val="tx1"/>
                </a:solidFill>
                <a:latin typeface="Arial" panose="020B0604020202020204" pitchFamily="34" charset="0"/>
                <a:ea typeface="MS PGothic" panose="020B0600070205080204" pitchFamily="34" charset="-128"/>
              </a:defRPr>
            </a:lvl3pPr>
            <a:lvl4pPr marL="1600200" indent="-228600" algn="ctr">
              <a:defRPr sz="2000" b="1">
                <a:solidFill>
                  <a:schemeClr val="tx1"/>
                </a:solidFill>
                <a:latin typeface="Arial" panose="020B0604020202020204" pitchFamily="34" charset="0"/>
                <a:ea typeface="MS PGothic" panose="020B0600070205080204" pitchFamily="34" charset="-128"/>
              </a:defRPr>
            </a:lvl4pPr>
            <a:lvl5pPr marL="2057400" indent="-228600" algn="ctr">
              <a:defRPr sz="20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0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0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0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000" b="1">
                <a:solidFill>
                  <a:schemeClr val="tx1"/>
                </a:solidFill>
                <a:latin typeface="Arial" panose="020B0604020202020204" pitchFamily="34" charset="0"/>
                <a:ea typeface="MS PGothic" panose="020B0600070205080204" pitchFamily="34" charset="-128"/>
              </a:defRPr>
            </a:lvl9pPr>
          </a:lstStyle>
          <a:p>
            <a:endParaRPr lang="zh-CN" altLang="en-US"/>
          </a:p>
        </p:txBody>
      </p:sp>
      <p:sp>
        <p:nvSpPr>
          <p:cNvPr id="14" name="TextBox 13"/>
          <p:cNvSpPr txBox="1"/>
          <p:nvPr/>
        </p:nvSpPr>
        <p:spPr>
          <a:xfrm>
            <a:off x="457201" y="4981761"/>
            <a:ext cx="8374144" cy="1477328"/>
          </a:xfrm>
          <a:prstGeom prst="rect">
            <a:avLst/>
          </a:prstGeom>
          <a:noFill/>
        </p:spPr>
        <p:txBody>
          <a:bodyPr wrap="square" rtlCol="0">
            <a:spAutoFit/>
          </a:bodyPr>
          <a:lstStyle/>
          <a:p>
            <a:pPr marL="285750" indent="-285750">
              <a:buFont typeface="Wingdings" charset="2"/>
              <a:buChar char="q"/>
            </a:pPr>
            <a:r>
              <a:rPr lang="en-US" dirty="0"/>
              <a:t>This selectivity of ClO2 versus other oxidative micro biocides results in a lower dosage requirement and minimizes the potential of disinfection by products.</a:t>
            </a:r>
          </a:p>
          <a:p>
            <a:pPr marL="285750" indent="-285750">
              <a:buFont typeface="Wingdings" charset="2"/>
              <a:buChar char="q"/>
            </a:pPr>
            <a:r>
              <a:rPr lang="en-US" dirty="0"/>
              <a:t>The more contaminated the system, the more economically attractive CLO2 becomes. </a:t>
            </a:r>
          </a:p>
          <a:p>
            <a:pPr marL="285750" indent="-285750">
              <a:buFont typeface="Wingdings" charset="2"/>
              <a:buChar char="q"/>
            </a:pPr>
            <a:endParaRPr lang="en-US" dirty="0"/>
          </a:p>
        </p:txBody>
      </p:sp>
      <p:cxnSp>
        <p:nvCxnSpPr>
          <p:cNvPr id="15" name="Straight Connector 14"/>
          <p:cNvCxnSpPr/>
          <p:nvPr/>
        </p:nvCxnSpPr>
        <p:spPr>
          <a:xfrm flipH="1">
            <a:off x="417369" y="1493100"/>
            <a:ext cx="8223249" cy="0"/>
          </a:xfrm>
          <a:prstGeom prst="line">
            <a:avLst/>
          </a:prstGeom>
          <a:ln>
            <a:solidFill>
              <a:srgbClr val="5B9BD5"/>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7728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2417</TotalTime>
  <Words>2377</Words>
  <Application>Microsoft Macintosh PowerPoint</Application>
  <PresentationFormat>On-screen Show (4:3)</PresentationFormat>
  <Paragraphs>317</Paragraphs>
  <Slides>41</Slides>
  <Notes>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41</vt:i4>
      </vt:variant>
    </vt:vector>
  </HeadingPairs>
  <TitlesOfParts>
    <vt:vector size="50" baseType="lpstr">
      <vt:lpstr>Arial</vt:lpstr>
      <vt:lpstr>Arial Black</vt:lpstr>
      <vt:lpstr>Arial Narrow</vt:lpstr>
      <vt:lpstr>Calibri</vt:lpstr>
      <vt:lpstr>Cambria</vt:lpstr>
      <vt:lpstr>Symbol</vt:lpstr>
      <vt:lpstr>Times New Roman</vt:lpstr>
      <vt:lpstr>Wingdings</vt:lpstr>
      <vt:lpstr>Office Theme</vt:lpstr>
      <vt:lpstr>Food Producers Sanitation  </vt:lpstr>
      <vt:lpstr>ClO2 – Chlorine Dioxide Very different from Chlorine</vt:lpstr>
      <vt:lpstr>Moore Purity ClO2 Always Ready To Work</vt:lpstr>
      <vt:lpstr>ClO2 Chemistry</vt:lpstr>
      <vt:lpstr>Properties</vt:lpstr>
      <vt:lpstr>ClO2 Oxidizes   Not React</vt:lpstr>
      <vt:lpstr>ClO2 vs. Cl2</vt:lpstr>
      <vt:lpstr>ClO2 “Selective” Economics</vt:lpstr>
      <vt:lpstr>Chlorine Dioxide is a “Mild” Oxidizer but with 5 Electrons has a lot of Capacity to Oxidize</vt:lpstr>
      <vt:lpstr>PowerPoint Presentation</vt:lpstr>
      <vt:lpstr>Cooling Tower &amp; Flumes</vt:lpstr>
      <vt:lpstr>ClO2 Effectively Reduces Biofilm Formation</vt:lpstr>
      <vt:lpstr>ClO2 Biofilm Kill Mechanism</vt:lpstr>
      <vt:lpstr>Moore Purity ClO2 Generator Systems</vt:lpstr>
      <vt:lpstr>Moore Purity ClO2 Generator Systems</vt:lpstr>
      <vt:lpstr>Scale ClO2 Generation 250 GPM System</vt:lpstr>
      <vt:lpstr>Scale ClO2 Dosing 250 GPM System</vt:lpstr>
      <vt:lpstr>Scale ClO2 Dosing 250 GPM System</vt:lpstr>
      <vt:lpstr>Scale ClO2 Dosing Cart System</vt:lpstr>
      <vt:lpstr>Reacting ClO2 and Return to Source Draw, React, Return</vt:lpstr>
      <vt:lpstr>Peaches &amp; Nectarine's</vt:lpstr>
      <vt:lpstr>Machine Status Moore Purity Cloud Services</vt:lpstr>
      <vt:lpstr>Machine Dispatch Services Moore Purity Cloud Services</vt:lpstr>
      <vt:lpstr>Machine Email Report Services Moore Purity Cloud Services</vt:lpstr>
      <vt:lpstr>Machine Text/Email Alert Services Moore Purity Cloud Services</vt:lpstr>
      <vt:lpstr>PowerPoint Presentation</vt:lpstr>
      <vt:lpstr>What are Moore benefits</vt:lpstr>
      <vt:lpstr>Chlorine Dioxide Returns Factory Time</vt:lpstr>
      <vt:lpstr>Chlorine Dioxide Reduces Sanitation Costs</vt:lpstr>
      <vt:lpstr>Multi-Dose Example</vt:lpstr>
      <vt:lpstr>PowerPoint Presentation</vt:lpstr>
      <vt:lpstr>Before &amp; After</vt:lpstr>
      <vt:lpstr>Before &amp; After Visual</vt:lpstr>
      <vt:lpstr>Turbidity Safe Water</vt:lpstr>
      <vt:lpstr>Moore Purity SMB Control Board</vt:lpstr>
      <vt:lpstr>Moore Purity Sensors, Transmitters, Receivers, Input &amp; Mini-Reactor</vt:lpstr>
      <vt:lpstr>Background of Inventor</vt:lpstr>
      <vt:lpstr>History</vt:lpstr>
      <vt:lpstr>PowerPoint Presentation</vt:lpstr>
      <vt:lpstr>Trinity / GlobeCaster</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Morning Star &amp; Western Pride CLO2</dc:title>
  <dc:creator>Michael Moore</dc:creator>
  <cp:lastModifiedBy>Microsoft Office User</cp:lastModifiedBy>
  <cp:revision>94</cp:revision>
  <cp:lastPrinted>2017-03-17T13:10:43Z</cp:lastPrinted>
  <dcterms:created xsi:type="dcterms:W3CDTF">2017-03-15T14:34:39Z</dcterms:created>
  <dcterms:modified xsi:type="dcterms:W3CDTF">2026-02-08T13:01:14Z</dcterms:modified>
</cp:coreProperties>
</file>